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7"/>
  </p:notesMasterIdLst>
  <p:sldIdLst>
    <p:sldId id="257" r:id="rId2"/>
    <p:sldId id="293" r:id="rId3"/>
    <p:sldId id="292" r:id="rId4"/>
    <p:sldId id="294" r:id="rId5"/>
    <p:sldId id="295" r:id="rId6"/>
  </p:sldIdLst>
  <p:sldSz cx="9144000" cy="6858000" type="screen4x3"/>
  <p:notesSz cx="6888163" cy="100187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003399"/>
    <a:srgbClr val="FF9900"/>
    <a:srgbClr val="008000"/>
    <a:srgbClr val="CC0000"/>
    <a:srgbClr val="0033CC"/>
    <a:srgbClr val="FF0000"/>
    <a:srgbClr val="808080"/>
    <a:srgbClr val="CC0066"/>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643" autoAdjust="0"/>
    <p:restoredTop sz="91294" autoAdjust="0"/>
  </p:normalViewPr>
  <p:slideViewPr>
    <p:cSldViewPr>
      <p:cViewPr>
        <p:scale>
          <a:sx n="100" d="100"/>
          <a:sy n="100" d="100"/>
        </p:scale>
        <p:origin x="1218" y="402"/>
      </p:cViewPr>
      <p:guideLst>
        <p:guide orient="horz" pos="2160"/>
        <p:guide pos="2880"/>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871" cy="500936"/>
          </a:xfrm>
          <a:prstGeom prst="rect">
            <a:avLst/>
          </a:prstGeom>
        </p:spPr>
        <p:txBody>
          <a:bodyPr vert="horz" lIns="96606" tIns="48303" rIns="96606" bIns="48303" rtlCol="0"/>
          <a:lstStyle>
            <a:lvl1pPr algn="l">
              <a:defRPr sz="1300"/>
            </a:lvl1pPr>
          </a:lstStyle>
          <a:p>
            <a:endParaRPr kumimoji="1" lang="ja-JP" altLang="en-US"/>
          </a:p>
        </p:txBody>
      </p:sp>
      <p:sp>
        <p:nvSpPr>
          <p:cNvPr id="3" name="日付プレースホルダー 2"/>
          <p:cNvSpPr>
            <a:spLocks noGrp="1"/>
          </p:cNvSpPr>
          <p:nvPr>
            <p:ph type="dt" idx="1"/>
          </p:nvPr>
        </p:nvSpPr>
        <p:spPr>
          <a:xfrm>
            <a:off x="3901698" y="0"/>
            <a:ext cx="2984871" cy="500936"/>
          </a:xfrm>
          <a:prstGeom prst="rect">
            <a:avLst/>
          </a:prstGeom>
        </p:spPr>
        <p:txBody>
          <a:bodyPr vert="horz" lIns="96606" tIns="48303" rIns="96606" bIns="48303" rtlCol="0"/>
          <a:lstStyle>
            <a:lvl1pPr algn="r">
              <a:defRPr sz="1300"/>
            </a:lvl1pPr>
          </a:lstStyle>
          <a:p>
            <a:fld id="{B15FBA7E-8490-42C8-93C8-9705EAA0CA8A}" type="datetimeFigureOut">
              <a:rPr kumimoji="1" lang="ja-JP" altLang="en-US" smtClean="0"/>
              <a:t>2021/5/1</a:t>
            </a:fld>
            <a:endParaRPr kumimoji="1" lang="ja-JP" altLang="en-US"/>
          </a:p>
        </p:txBody>
      </p:sp>
      <p:sp>
        <p:nvSpPr>
          <p:cNvPr id="4" name="スライド イメージ プレースホルダー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06" tIns="48303" rIns="96606" bIns="48303" rtlCol="0" anchor="ctr"/>
          <a:lstStyle/>
          <a:p>
            <a:endParaRPr lang="ja-JP" altLang="en-US"/>
          </a:p>
        </p:txBody>
      </p:sp>
      <p:sp>
        <p:nvSpPr>
          <p:cNvPr id="5" name="ノート プレースホルダー 4"/>
          <p:cNvSpPr>
            <a:spLocks noGrp="1"/>
          </p:cNvSpPr>
          <p:nvPr>
            <p:ph type="body" sz="quarter" idx="3"/>
          </p:nvPr>
        </p:nvSpPr>
        <p:spPr>
          <a:xfrm>
            <a:off x="688817" y="4758889"/>
            <a:ext cx="5510530" cy="4508421"/>
          </a:xfrm>
          <a:prstGeom prst="rect">
            <a:avLst/>
          </a:prstGeom>
        </p:spPr>
        <p:txBody>
          <a:bodyPr vert="horz" lIns="96606" tIns="48303" rIns="96606" bIns="4830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516038"/>
            <a:ext cx="2984871" cy="500936"/>
          </a:xfrm>
          <a:prstGeom prst="rect">
            <a:avLst/>
          </a:prstGeom>
        </p:spPr>
        <p:txBody>
          <a:bodyPr vert="horz" lIns="96606" tIns="48303" rIns="96606" bIns="48303"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901698" y="9516038"/>
            <a:ext cx="2984871" cy="500936"/>
          </a:xfrm>
          <a:prstGeom prst="rect">
            <a:avLst/>
          </a:prstGeom>
        </p:spPr>
        <p:txBody>
          <a:bodyPr vert="horz" lIns="96606" tIns="48303" rIns="96606" bIns="48303" rtlCol="0" anchor="b"/>
          <a:lstStyle>
            <a:lvl1pPr algn="r">
              <a:defRPr sz="1300"/>
            </a:lvl1pPr>
          </a:lstStyle>
          <a:p>
            <a:fld id="{A05FE332-95AB-4E6B-91A1-4724320FB062}" type="slidenum">
              <a:rPr kumimoji="1" lang="ja-JP" altLang="en-US" smtClean="0"/>
              <a:t>‹#›</a:t>
            </a:fld>
            <a:endParaRPr kumimoji="1" lang="ja-JP" altLang="en-US"/>
          </a:p>
        </p:txBody>
      </p:sp>
    </p:spTree>
    <p:extLst>
      <p:ext uri="{BB962C8B-B14F-4D97-AF65-F5344CB8AC3E}">
        <p14:creationId xmlns:p14="http://schemas.microsoft.com/office/powerpoint/2010/main" val="29876688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ご紹介ありがとうございます．</a:t>
            </a:r>
            <a:endParaRPr kumimoji="1" lang="en-US" altLang="ja-JP" dirty="0"/>
          </a:p>
          <a:p>
            <a:r>
              <a:rPr kumimoji="1" lang="ja-JP" altLang="en-US" dirty="0"/>
              <a:t>それでは，「一次元モデルによる</a:t>
            </a:r>
            <a:r>
              <a:rPr kumimoji="1" lang="en-US" altLang="ja-JP" dirty="0"/>
              <a:t>PCI</a:t>
            </a:r>
            <a:r>
              <a:rPr kumimoji="1" lang="ja-JP" altLang="en-US" dirty="0"/>
              <a:t>燃焼を適用したディーゼルエンジンのガス－壁面熱流束解析」と題しまして，早稲田大学の山口が発表します</a:t>
            </a:r>
          </a:p>
        </p:txBody>
      </p:sp>
      <p:sp>
        <p:nvSpPr>
          <p:cNvPr id="4" name="スライド番号プレースホルダー 3"/>
          <p:cNvSpPr>
            <a:spLocks noGrp="1"/>
          </p:cNvSpPr>
          <p:nvPr>
            <p:ph type="sldNum" sz="quarter" idx="5"/>
          </p:nvPr>
        </p:nvSpPr>
        <p:spPr/>
        <p:txBody>
          <a:bodyPr/>
          <a:lstStyle/>
          <a:p>
            <a:fld id="{A05FE332-95AB-4E6B-91A1-4724320FB062}" type="slidenum">
              <a:rPr kumimoji="1" lang="ja-JP" altLang="en-US" smtClean="0"/>
              <a:t>0</a:t>
            </a:fld>
            <a:endParaRPr kumimoji="1" lang="ja-JP" altLang="en-US"/>
          </a:p>
        </p:txBody>
      </p:sp>
    </p:spTree>
    <p:extLst>
      <p:ext uri="{BB962C8B-B14F-4D97-AF65-F5344CB8AC3E}">
        <p14:creationId xmlns:p14="http://schemas.microsoft.com/office/powerpoint/2010/main" val="4225105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ディーゼルエンジンで課題となる</a:t>
            </a:r>
            <a:r>
              <a:rPr kumimoji="1" lang="en-US" altLang="ja-JP" dirty="0"/>
              <a:t>NOx</a:t>
            </a:r>
            <a:r>
              <a:rPr kumimoji="1" lang="ja-JP" altLang="en-US" dirty="0"/>
              <a:t>と</a:t>
            </a:r>
            <a:r>
              <a:rPr kumimoji="1" lang="en-US" altLang="ja-JP" dirty="0"/>
              <a:t>soot</a:t>
            </a:r>
            <a:r>
              <a:rPr kumimoji="1" lang="ja-JP" altLang="en-US" dirty="0"/>
              <a:t>排出への対応策として，予混合圧縮着火</a:t>
            </a:r>
            <a:r>
              <a:rPr kumimoji="1" lang="en-US" altLang="ja-JP" dirty="0"/>
              <a:t>PCI</a:t>
            </a:r>
            <a:r>
              <a:rPr kumimoji="1" lang="ja-JP" altLang="en-US" dirty="0"/>
              <a:t>燃焼の適用が挙げられます．</a:t>
            </a:r>
            <a:endParaRPr kumimoji="1" lang="en-US" altLang="ja-JP" dirty="0"/>
          </a:p>
          <a:p>
            <a:r>
              <a:rPr kumimoji="1" lang="en-US" altLang="ja-JP" dirty="0"/>
              <a:t>PCI</a:t>
            </a:r>
            <a:r>
              <a:rPr kumimoji="1" lang="ja-JP" altLang="en-US" dirty="0"/>
              <a:t>燃焼では熱損失の割合が一般的なディーゼル燃焼に比べて高いといった特徴が先行研究で報告されています．</a:t>
            </a:r>
            <a:endParaRPr kumimoji="1" lang="en-US" altLang="ja-JP" dirty="0"/>
          </a:p>
          <a:p>
            <a:r>
              <a:rPr kumimoji="1" lang="ja-JP" altLang="en-US" dirty="0"/>
              <a:t>この</a:t>
            </a:r>
            <a:r>
              <a:rPr kumimoji="1" lang="en-US" altLang="ja-JP" dirty="0"/>
              <a:t>PCI</a:t>
            </a:r>
            <a:r>
              <a:rPr kumimoji="1" lang="ja-JP" altLang="en-US" dirty="0"/>
              <a:t>燃焼を過渡運転に適用した場合，従来のディーゼル燃焼に比べて高い割合を示す熱損失の過渡変化がトルクの収束性といった過渡特性に影響する可能性があります．</a:t>
            </a:r>
            <a:endParaRPr kumimoji="1" lang="en-US" altLang="ja-JP" dirty="0"/>
          </a:p>
          <a:p>
            <a:r>
              <a:rPr kumimoji="1" lang="ja-JP" altLang="en-US" dirty="0"/>
              <a:t>そこで，本研究では燃焼室壁面の伝熱モデルを連成した一次元エンジンシミュレーションを活用し，</a:t>
            </a:r>
            <a:endParaRPr kumimoji="1" lang="en-US" altLang="ja-JP" dirty="0"/>
          </a:p>
          <a:p>
            <a:r>
              <a:rPr kumimoji="1" lang="ja-JP" altLang="en-US" dirty="0"/>
              <a:t>はじめに，</a:t>
            </a:r>
            <a:r>
              <a:rPr kumimoji="1" lang="en-US" altLang="ja-JP" dirty="0"/>
              <a:t>PCI</a:t>
            </a:r>
            <a:r>
              <a:rPr kumimoji="1" lang="ja-JP" altLang="en-US" dirty="0"/>
              <a:t>燃焼において熱損失が増加する要因を明らかにするため，定常運転を対象に作動ガスとシリンダ壁面間の熱流束を解析しました．</a:t>
            </a:r>
            <a:endParaRPr kumimoji="1" lang="en-US" altLang="ja-JP" dirty="0"/>
          </a:p>
          <a:p>
            <a:pPr defTabSz="966064">
              <a:defRPr/>
            </a:pPr>
            <a:r>
              <a:rPr kumimoji="1" lang="ja-JP" altLang="en-US" dirty="0"/>
              <a:t>そして，過渡運転のシミュレーションを行い，熱損失の過渡変化がトルクの過渡特性に及ぼす影響を解析しましたので，今回はその結果を報告します．</a:t>
            </a:r>
            <a:endParaRPr kumimoji="1" lang="en-US" altLang="ja-JP" dirty="0"/>
          </a:p>
        </p:txBody>
      </p:sp>
      <p:sp>
        <p:nvSpPr>
          <p:cNvPr id="4" name="スライド番号プレースホルダー 3"/>
          <p:cNvSpPr>
            <a:spLocks noGrp="1"/>
          </p:cNvSpPr>
          <p:nvPr>
            <p:ph type="sldNum" sz="quarter" idx="5"/>
          </p:nvPr>
        </p:nvSpPr>
        <p:spPr/>
        <p:txBody>
          <a:bodyPr/>
          <a:lstStyle/>
          <a:p>
            <a:fld id="{A05FE332-95AB-4E6B-91A1-4724320FB062}" type="slidenum">
              <a:rPr kumimoji="1" lang="ja-JP" altLang="en-US" smtClean="0"/>
              <a:t>1</a:t>
            </a:fld>
            <a:endParaRPr kumimoji="1" lang="ja-JP" altLang="en-US"/>
          </a:p>
        </p:txBody>
      </p:sp>
    </p:spTree>
    <p:extLst>
      <p:ext uri="{BB962C8B-B14F-4D97-AF65-F5344CB8AC3E}">
        <p14:creationId xmlns:p14="http://schemas.microsoft.com/office/powerpoint/2010/main" val="2130092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ディーゼルエンジンで課題となる</a:t>
            </a:r>
            <a:r>
              <a:rPr kumimoji="1" lang="en-US" altLang="ja-JP" dirty="0"/>
              <a:t>NOx</a:t>
            </a:r>
            <a:r>
              <a:rPr kumimoji="1" lang="ja-JP" altLang="en-US" dirty="0"/>
              <a:t>と</a:t>
            </a:r>
            <a:r>
              <a:rPr kumimoji="1" lang="en-US" altLang="ja-JP" dirty="0"/>
              <a:t>soot</a:t>
            </a:r>
            <a:r>
              <a:rPr kumimoji="1" lang="ja-JP" altLang="en-US" dirty="0"/>
              <a:t>排出への対応策として，予混合圧縮着火</a:t>
            </a:r>
            <a:r>
              <a:rPr kumimoji="1" lang="en-US" altLang="ja-JP" dirty="0"/>
              <a:t>PCI</a:t>
            </a:r>
            <a:r>
              <a:rPr kumimoji="1" lang="ja-JP" altLang="en-US" dirty="0"/>
              <a:t>燃焼の適用が挙げられます．</a:t>
            </a:r>
            <a:endParaRPr kumimoji="1" lang="en-US" altLang="ja-JP" dirty="0"/>
          </a:p>
          <a:p>
            <a:r>
              <a:rPr kumimoji="1" lang="en-US" altLang="ja-JP" dirty="0"/>
              <a:t>PCI</a:t>
            </a:r>
            <a:r>
              <a:rPr kumimoji="1" lang="ja-JP" altLang="en-US" dirty="0"/>
              <a:t>燃焼では熱損失の割合が一般的なディーゼル燃焼に比べて高いといった特徴が先行研究で報告されています．</a:t>
            </a:r>
            <a:endParaRPr kumimoji="1" lang="en-US" altLang="ja-JP" dirty="0"/>
          </a:p>
          <a:p>
            <a:r>
              <a:rPr kumimoji="1" lang="ja-JP" altLang="en-US" dirty="0"/>
              <a:t>この</a:t>
            </a:r>
            <a:r>
              <a:rPr kumimoji="1" lang="en-US" altLang="ja-JP" dirty="0"/>
              <a:t>PCI</a:t>
            </a:r>
            <a:r>
              <a:rPr kumimoji="1" lang="ja-JP" altLang="en-US" dirty="0"/>
              <a:t>燃焼を過渡運転に適用した場合，従来のディーゼル燃焼に比べて高い割合を示す熱損失の過渡変化がトルクの収束性といった過渡特性に影響する可能性があります．</a:t>
            </a:r>
            <a:endParaRPr kumimoji="1" lang="en-US" altLang="ja-JP" dirty="0"/>
          </a:p>
          <a:p>
            <a:r>
              <a:rPr kumimoji="1" lang="ja-JP" altLang="en-US" dirty="0"/>
              <a:t>そこで，本研究では燃焼室壁面の伝熱モデルを連成した一次元エンジンシミュレーションを活用し，</a:t>
            </a:r>
            <a:endParaRPr kumimoji="1" lang="en-US" altLang="ja-JP" dirty="0"/>
          </a:p>
          <a:p>
            <a:r>
              <a:rPr kumimoji="1" lang="ja-JP" altLang="en-US" dirty="0"/>
              <a:t>はじめに，</a:t>
            </a:r>
            <a:r>
              <a:rPr kumimoji="1" lang="en-US" altLang="ja-JP" dirty="0"/>
              <a:t>PCI</a:t>
            </a:r>
            <a:r>
              <a:rPr kumimoji="1" lang="ja-JP" altLang="en-US" dirty="0"/>
              <a:t>燃焼において熱損失が増加する要因を明らかにするため，定常運転を対象に作動ガスとシリンダ壁面間の熱流束を解析しました．</a:t>
            </a:r>
            <a:endParaRPr kumimoji="1" lang="en-US" altLang="ja-JP" dirty="0"/>
          </a:p>
          <a:p>
            <a:pPr defTabSz="966064">
              <a:defRPr/>
            </a:pPr>
            <a:r>
              <a:rPr kumimoji="1" lang="ja-JP" altLang="en-US" dirty="0"/>
              <a:t>そして，過渡運転のシミュレーションを行い，熱損失の過渡変化がトルクの過渡特性に及ぼす影響を解析しましたので，今回はその結果を報告します．</a:t>
            </a:r>
            <a:endParaRPr kumimoji="1" lang="en-US" altLang="ja-JP" dirty="0"/>
          </a:p>
        </p:txBody>
      </p:sp>
      <p:sp>
        <p:nvSpPr>
          <p:cNvPr id="4" name="スライド番号プレースホルダー 3"/>
          <p:cNvSpPr>
            <a:spLocks noGrp="1"/>
          </p:cNvSpPr>
          <p:nvPr>
            <p:ph type="sldNum" sz="quarter" idx="5"/>
          </p:nvPr>
        </p:nvSpPr>
        <p:spPr/>
        <p:txBody>
          <a:bodyPr/>
          <a:lstStyle/>
          <a:p>
            <a:fld id="{A05FE332-95AB-4E6B-91A1-4724320FB062}" type="slidenum">
              <a:rPr kumimoji="1" lang="ja-JP" altLang="en-US" smtClean="0"/>
              <a:t>2</a:t>
            </a:fld>
            <a:endParaRPr kumimoji="1" lang="ja-JP" altLang="en-US"/>
          </a:p>
        </p:txBody>
      </p:sp>
    </p:spTree>
    <p:extLst>
      <p:ext uri="{BB962C8B-B14F-4D97-AF65-F5344CB8AC3E}">
        <p14:creationId xmlns:p14="http://schemas.microsoft.com/office/powerpoint/2010/main" val="1486360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ディーゼルエンジンで課題となる</a:t>
            </a:r>
            <a:r>
              <a:rPr kumimoji="1" lang="en-US" altLang="ja-JP" dirty="0"/>
              <a:t>NOx</a:t>
            </a:r>
            <a:r>
              <a:rPr kumimoji="1" lang="ja-JP" altLang="en-US" dirty="0"/>
              <a:t>と</a:t>
            </a:r>
            <a:r>
              <a:rPr kumimoji="1" lang="en-US" altLang="ja-JP" dirty="0"/>
              <a:t>soot</a:t>
            </a:r>
            <a:r>
              <a:rPr kumimoji="1" lang="ja-JP" altLang="en-US" dirty="0"/>
              <a:t>排出への対応策として，予混合圧縮着火</a:t>
            </a:r>
            <a:r>
              <a:rPr kumimoji="1" lang="en-US" altLang="ja-JP" dirty="0"/>
              <a:t>PCI</a:t>
            </a:r>
            <a:r>
              <a:rPr kumimoji="1" lang="ja-JP" altLang="en-US" dirty="0"/>
              <a:t>燃焼の適用が挙げられます．</a:t>
            </a:r>
            <a:endParaRPr kumimoji="1" lang="en-US" altLang="ja-JP" dirty="0"/>
          </a:p>
          <a:p>
            <a:r>
              <a:rPr kumimoji="1" lang="en-US" altLang="ja-JP" dirty="0"/>
              <a:t>PCI</a:t>
            </a:r>
            <a:r>
              <a:rPr kumimoji="1" lang="ja-JP" altLang="en-US" dirty="0"/>
              <a:t>燃焼では熱損失の割合が一般的なディーゼル燃焼に比べて高いといった特徴が先行研究で報告されています．</a:t>
            </a:r>
            <a:endParaRPr kumimoji="1" lang="en-US" altLang="ja-JP" dirty="0"/>
          </a:p>
          <a:p>
            <a:r>
              <a:rPr kumimoji="1" lang="ja-JP" altLang="en-US" dirty="0"/>
              <a:t>この</a:t>
            </a:r>
            <a:r>
              <a:rPr kumimoji="1" lang="en-US" altLang="ja-JP" dirty="0"/>
              <a:t>PCI</a:t>
            </a:r>
            <a:r>
              <a:rPr kumimoji="1" lang="ja-JP" altLang="en-US" dirty="0"/>
              <a:t>燃焼を過渡運転に適用した場合，従来のディーゼル燃焼に比べて高い割合を示す熱損失の過渡変化がトルクの収束性といった過渡特性に影響する可能性があります．</a:t>
            </a:r>
            <a:endParaRPr kumimoji="1" lang="en-US" altLang="ja-JP" dirty="0"/>
          </a:p>
          <a:p>
            <a:r>
              <a:rPr kumimoji="1" lang="ja-JP" altLang="en-US" dirty="0"/>
              <a:t>そこで，本研究では燃焼室壁面の伝熱モデルを連成した一次元エンジンシミュレーションを活用し，</a:t>
            </a:r>
            <a:endParaRPr kumimoji="1" lang="en-US" altLang="ja-JP" dirty="0"/>
          </a:p>
          <a:p>
            <a:r>
              <a:rPr kumimoji="1" lang="ja-JP" altLang="en-US" dirty="0"/>
              <a:t>はじめに，</a:t>
            </a:r>
            <a:r>
              <a:rPr kumimoji="1" lang="en-US" altLang="ja-JP" dirty="0"/>
              <a:t>PCI</a:t>
            </a:r>
            <a:r>
              <a:rPr kumimoji="1" lang="ja-JP" altLang="en-US" dirty="0"/>
              <a:t>燃焼において熱損失が増加する要因を明らかにするため，定常運転を対象に作動ガスとシリンダ壁面間の熱流束を解析しました．</a:t>
            </a:r>
            <a:endParaRPr kumimoji="1" lang="en-US" altLang="ja-JP" dirty="0"/>
          </a:p>
          <a:p>
            <a:pPr defTabSz="966064">
              <a:defRPr/>
            </a:pPr>
            <a:r>
              <a:rPr kumimoji="1" lang="ja-JP" altLang="en-US" dirty="0"/>
              <a:t>そして，過渡運転のシミュレーションを行い，熱損失の過渡変化がトルクの過渡特性に及ぼす影響を解析しましたので，今回はその結果を報告します．</a:t>
            </a:r>
            <a:endParaRPr kumimoji="1" lang="en-US" altLang="ja-JP" dirty="0"/>
          </a:p>
        </p:txBody>
      </p:sp>
      <p:sp>
        <p:nvSpPr>
          <p:cNvPr id="4" name="スライド番号プレースホルダー 3"/>
          <p:cNvSpPr>
            <a:spLocks noGrp="1"/>
          </p:cNvSpPr>
          <p:nvPr>
            <p:ph type="sldNum" sz="quarter" idx="5"/>
          </p:nvPr>
        </p:nvSpPr>
        <p:spPr/>
        <p:txBody>
          <a:bodyPr/>
          <a:lstStyle/>
          <a:p>
            <a:fld id="{A05FE332-95AB-4E6B-91A1-4724320FB062}" type="slidenum">
              <a:rPr kumimoji="1" lang="ja-JP" altLang="en-US" smtClean="0"/>
              <a:t>3</a:t>
            </a:fld>
            <a:endParaRPr kumimoji="1" lang="ja-JP" altLang="en-US"/>
          </a:p>
        </p:txBody>
      </p:sp>
    </p:spTree>
    <p:extLst>
      <p:ext uri="{BB962C8B-B14F-4D97-AF65-F5344CB8AC3E}">
        <p14:creationId xmlns:p14="http://schemas.microsoft.com/office/powerpoint/2010/main" val="320722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ディーゼルエンジンで課題となる</a:t>
            </a:r>
            <a:r>
              <a:rPr kumimoji="1" lang="en-US" altLang="ja-JP" dirty="0"/>
              <a:t>NOx</a:t>
            </a:r>
            <a:r>
              <a:rPr kumimoji="1" lang="ja-JP" altLang="en-US" dirty="0"/>
              <a:t>と</a:t>
            </a:r>
            <a:r>
              <a:rPr kumimoji="1" lang="en-US" altLang="ja-JP" dirty="0"/>
              <a:t>soot</a:t>
            </a:r>
            <a:r>
              <a:rPr kumimoji="1" lang="ja-JP" altLang="en-US" dirty="0"/>
              <a:t>排出への対応策として，予混合圧縮着火</a:t>
            </a:r>
            <a:r>
              <a:rPr kumimoji="1" lang="en-US" altLang="ja-JP" dirty="0"/>
              <a:t>PCI</a:t>
            </a:r>
            <a:r>
              <a:rPr kumimoji="1" lang="ja-JP" altLang="en-US" dirty="0"/>
              <a:t>燃焼の適用が挙げられます．</a:t>
            </a:r>
            <a:endParaRPr kumimoji="1" lang="en-US" altLang="ja-JP" dirty="0"/>
          </a:p>
          <a:p>
            <a:r>
              <a:rPr kumimoji="1" lang="en-US" altLang="ja-JP" dirty="0"/>
              <a:t>PCI</a:t>
            </a:r>
            <a:r>
              <a:rPr kumimoji="1" lang="ja-JP" altLang="en-US" dirty="0"/>
              <a:t>燃焼では熱損失の割合が一般的なディーゼル燃焼に比べて高いといった特徴が先行研究で報告されています．</a:t>
            </a:r>
            <a:endParaRPr kumimoji="1" lang="en-US" altLang="ja-JP" dirty="0"/>
          </a:p>
          <a:p>
            <a:r>
              <a:rPr kumimoji="1" lang="ja-JP" altLang="en-US" dirty="0"/>
              <a:t>この</a:t>
            </a:r>
            <a:r>
              <a:rPr kumimoji="1" lang="en-US" altLang="ja-JP" dirty="0"/>
              <a:t>PCI</a:t>
            </a:r>
            <a:r>
              <a:rPr kumimoji="1" lang="ja-JP" altLang="en-US" dirty="0"/>
              <a:t>燃焼を過渡運転に適用した場合，従来のディーゼル燃焼に比べて高い割合を示す熱損失の過渡変化がトルクの収束性といった過渡特性に影響する可能性があります．</a:t>
            </a:r>
            <a:endParaRPr kumimoji="1" lang="en-US" altLang="ja-JP" dirty="0"/>
          </a:p>
          <a:p>
            <a:r>
              <a:rPr kumimoji="1" lang="ja-JP" altLang="en-US" dirty="0"/>
              <a:t>そこで，本研究では燃焼室壁面の伝熱モデルを連成した一次元エンジンシミュレーションを活用し，</a:t>
            </a:r>
            <a:endParaRPr kumimoji="1" lang="en-US" altLang="ja-JP" dirty="0"/>
          </a:p>
          <a:p>
            <a:r>
              <a:rPr kumimoji="1" lang="ja-JP" altLang="en-US" dirty="0"/>
              <a:t>はじめに，</a:t>
            </a:r>
            <a:r>
              <a:rPr kumimoji="1" lang="en-US" altLang="ja-JP" dirty="0"/>
              <a:t>PCI</a:t>
            </a:r>
            <a:r>
              <a:rPr kumimoji="1" lang="ja-JP" altLang="en-US" dirty="0"/>
              <a:t>燃焼において熱損失が増加する要因を明らかにするため，定常運転を対象に作動ガスとシリンダ壁面間の熱流束を解析しました．</a:t>
            </a:r>
            <a:endParaRPr kumimoji="1" lang="en-US" altLang="ja-JP" dirty="0"/>
          </a:p>
          <a:p>
            <a:pPr defTabSz="966064">
              <a:defRPr/>
            </a:pPr>
            <a:r>
              <a:rPr kumimoji="1" lang="ja-JP" altLang="en-US" dirty="0"/>
              <a:t>そして，過渡運転のシミュレーションを行い，熱損失の過渡変化がトルクの過渡特性に及ぼす影響を解析しましたので，今回はその結果を報告します．</a:t>
            </a:r>
            <a:endParaRPr kumimoji="1" lang="en-US" altLang="ja-JP" dirty="0"/>
          </a:p>
        </p:txBody>
      </p:sp>
      <p:sp>
        <p:nvSpPr>
          <p:cNvPr id="4" name="スライド番号プレースホルダー 3"/>
          <p:cNvSpPr>
            <a:spLocks noGrp="1"/>
          </p:cNvSpPr>
          <p:nvPr>
            <p:ph type="sldNum" sz="quarter" idx="5"/>
          </p:nvPr>
        </p:nvSpPr>
        <p:spPr/>
        <p:txBody>
          <a:bodyPr/>
          <a:lstStyle/>
          <a:p>
            <a:fld id="{A05FE332-95AB-4E6B-91A1-4724320FB062}" type="slidenum">
              <a:rPr kumimoji="1" lang="ja-JP" altLang="en-US" smtClean="0"/>
              <a:t>4</a:t>
            </a:fld>
            <a:endParaRPr kumimoji="1" lang="ja-JP" altLang="en-US"/>
          </a:p>
        </p:txBody>
      </p:sp>
    </p:spTree>
    <p:extLst>
      <p:ext uri="{BB962C8B-B14F-4D97-AF65-F5344CB8AC3E}">
        <p14:creationId xmlns:p14="http://schemas.microsoft.com/office/powerpoint/2010/main" val="1343088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2F03222-7192-4F0A-B754-806054FE6B9D}" type="datetimeFigureOut">
              <a:rPr kumimoji="1" lang="ja-JP" altLang="en-US" smtClean="0"/>
              <a:t>2021/5/1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24C5DF1-A8EA-4887-9175-63A4C6245F4E}" type="slidenum">
              <a:rPr kumimoji="1" lang="ja-JP" altLang="en-US" smtClean="0"/>
              <a:t>‹#›</a:t>
            </a:fld>
            <a:endParaRPr kumimoji="1" lang="ja-JP" altLang="en-US"/>
          </a:p>
        </p:txBody>
      </p:sp>
    </p:spTree>
    <p:extLst>
      <p:ext uri="{BB962C8B-B14F-4D97-AF65-F5344CB8AC3E}">
        <p14:creationId xmlns:p14="http://schemas.microsoft.com/office/powerpoint/2010/main" val="2571187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F03222-7192-4F0A-B754-806054FE6B9D}" type="datetimeFigureOut">
              <a:rPr kumimoji="1" lang="ja-JP" altLang="en-US" smtClean="0"/>
              <a:t>2021/5/1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24C5DF1-A8EA-4887-9175-63A4C6245F4E}" type="slidenum">
              <a:rPr kumimoji="1" lang="ja-JP" altLang="en-US" smtClean="0"/>
              <a:t>‹#›</a:t>
            </a:fld>
            <a:endParaRPr kumimoji="1" lang="ja-JP" altLang="en-US"/>
          </a:p>
        </p:txBody>
      </p:sp>
    </p:spTree>
    <p:extLst>
      <p:ext uri="{BB962C8B-B14F-4D97-AF65-F5344CB8AC3E}">
        <p14:creationId xmlns:p14="http://schemas.microsoft.com/office/powerpoint/2010/main" val="4079821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F03222-7192-4F0A-B754-806054FE6B9D}" type="datetimeFigureOut">
              <a:rPr kumimoji="1" lang="ja-JP" altLang="en-US" smtClean="0"/>
              <a:t>2021/5/1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24C5DF1-A8EA-4887-9175-63A4C6245F4E}" type="slidenum">
              <a:rPr kumimoji="1" lang="ja-JP" altLang="en-US" smtClean="0"/>
              <a:t>‹#›</a:t>
            </a:fld>
            <a:endParaRPr kumimoji="1" lang="ja-JP" altLang="en-US"/>
          </a:p>
        </p:txBody>
      </p:sp>
    </p:spTree>
    <p:extLst>
      <p:ext uri="{BB962C8B-B14F-4D97-AF65-F5344CB8AC3E}">
        <p14:creationId xmlns:p14="http://schemas.microsoft.com/office/powerpoint/2010/main" val="33638966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grpSp>
        <p:nvGrpSpPr>
          <p:cNvPr id="16" name="グループ化 15">
            <a:extLst>
              <a:ext uri="{FF2B5EF4-FFF2-40B4-BE49-F238E27FC236}">
                <a16:creationId xmlns:a16="http://schemas.microsoft.com/office/drawing/2014/main" id="{4DD0403A-9096-4990-AC89-F6D29C764D4C}"/>
              </a:ext>
            </a:extLst>
          </p:cNvPr>
          <p:cNvGrpSpPr/>
          <p:nvPr userDrawn="1"/>
        </p:nvGrpSpPr>
        <p:grpSpPr>
          <a:xfrm>
            <a:off x="563658" y="1366168"/>
            <a:ext cx="8007746" cy="96838"/>
            <a:chOff x="582342" y="3450987"/>
            <a:chExt cx="8007746" cy="96838"/>
          </a:xfrm>
        </p:grpSpPr>
        <p:sp>
          <p:nvSpPr>
            <p:cNvPr id="17" name="Rectangle 8">
              <a:extLst>
                <a:ext uri="{FF2B5EF4-FFF2-40B4-BE49-F238E27FC236}">
                  <a16:creationId xmlns:a16="http://schemas.microsoft.com/office/drawing/2014/main" id="{E0B0AFC8-511D-4435-BEA8-13DAED732A8B}"/>
                </a:ext>
              </a:extLst>
            </p:cNvPr>
            <p:cNvSpPr>
              <a:spLocks noChangeArrowheads="1"/>
            </p:cNvSpPr>
            <p:nvPr/>
          </p:nvSpPr>
          <p:spPr bwMode="auto">
            <a:xfrm>
              <a:off x="582353" y="3455750"/>
              <a:ext cx="8007735" cy="34925"/>
            </a:xfrm>
            <a:prstGeom prst="rect">
              <a:avLst/>
            </a:prstGeom>
            <a:solidFill>
              <a:srgbClr val="4D4D4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dirty="0">
                <a:latin typeface="Times New Roman" panose="02020603050405020304" pitchFamily="18" charset="0"/>
                <a:ea typeface="ＭＳ Ｐゴシック" panose="020B0600070205080204" pitchFamily="50" charset="-128"/>
                <a:cs typeface="Times New Roman" panose="02020603050405020304" pitchFamily="18" charset="0"/>
              </a:endParaRPr>
            </a:p>
          </p:txBody>
        </p:sp>
        <p:sp>
          <p:nvSpPr>
            <p:cNvPr id="18" name="Rectangle 10">
              <a:extLst>
                <a:ext uri="{FF2B5EF4-FFF2-40B4-BE49-F238E27FC236}">
                  <a16:creationId xmlns:a16="http://schemas.microsoft.com/office/drawing/2014/main" id="{51E6F141-961B-443A-BCC8-0ECE81F8E4F2}"/>
                </a:ext>
              </a:extLst>
            </p:cNvPr>
            <p:cNvSpPr>
              <a:spLocks noChangeArrowheads="1"/>
            </p:cNvSpPr>
            <p:nvPr/>
          </p:nvSpPr>
          <p:spPr bwMode="auto">
            <a:xfrm>
              <a:off x="582353" y="3512900"/>
              <a:ext cx="8007735" cy="34925"/>
            </a:xfrm>
            <a:prstGeom prst="rect">
              <a:avLst/>
            </a:prstGeom>
            <a:solidFill>
              <a:srgbClr val="4D4D4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dirty="0">
                <a:latin typeface="Times New Roman" panose="02020603050405020304" pitchFamily="18" charset="0"/>
                <a:ea typeface="ＭＳ Ｐゴシック" panose="020B0600070205080204" pitchFamily="50" charset="-128"/>
                <a:cs typeface="Times New Roman" panose="02020603050405020304" pitchFamily="18" charset="0"/>
              </a:endParaRPr>
            </a:p>
          </p:txBody>
        </p:sp>
        <p:grpSp>
          <p:nvGrpSpPr>
            <p:cNvPr id="19" name="グループ化 18">
              <a:extLst>
                <a:ext uri="{FF2B5EF4-FFF2-40B4-BE49-F238E27FC236}">
                  <a16:creationId xmlns:a16="http://schemas.microsoft.com/office/drawing/2014/main" id="{AFFD6835-D14B-406D-AC7E-AB5000F1602A}"/>
                </a:ext>
              </a:extLst>
            </p:cNvPr>
            <p:cNvGrpSpPr/>
            <p:nvPr userDrawn="1"/>
          </p:nvGrpSpPr>
          <p:grpSpPr>
            <a:xfrm>
              <a:off x="582342" y="3450987"/>
              <a:ext cx="8007735" cy="92075"/>
              <a:chOff x="570437" y="3450987"/>
              <a:chExt cx="8007735" cy="92075"/>
            </a:xfrm>
          </p:grpSpPr>
          <p:sp>
            <p:nvSpPr>
              <p:cNvPr id="20" name="Rectangle 9">
                <a:extLst>
                  <a:ext uri="{FF2B5EF4-FFF2-40B4-BE49-F238E27FC236}">
                    <a16:creationId xmlns:a16="http://schemas.microsoft.com/office/drawing/2014/main" id="{49673080-C41A-4FCF-A46D-F62AF942CABE}"/>
                  </a:ext>
                </a:extLst>
              </p:cNvPr>
              <p:cNvSpPr>
                <a:spLocks noChangeArrowheads="1"/>
              </p:cNvSpPr>
              <p:nvPr/>
            </p:nvSpPr>
            <p:spPr bwMode="auto">
              <a:xfrm>
                <a:off x="570437" y="3450987"/>
                <a:ext cx="8007735" cy="34925"/>
              </a:xfrm>
              <a:prstGeom prst="rect">
                <a:avLst/>
              </a:prstGeom>
              <a:gradFill rotWithShape="0">
                <a:gsLst>
                  <a:gs pos="0">
                    <a:srgbClr val="800307"/>
                  </a:gs>
                  <a:gs pos="50000">
                    <a:srgbClr val="B66E70"/>
                  </a:gs>
                  <a:gs pos="100000">
                    <a:srgbClr val="800307"/>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dirty="0">
                  <a:latin typeface="Times New Roman" panose="02020603050405020304" pitchFamily="18" charset="0"/>
                  <a:ea typeface="ＭＳ Ｐゴシック" panose="020B0600070205080204" pitchFamily="50" charset="-128"/>
                  <a:cs typeface="Times New Roman" panose="02020603050405020304" pitchFamily="18" charset="0"/>
                </a:endParaRPr>
              </a:p>
            </p:txBody>
          </p:sp>
          <p:sp>
            <p:nvSpPr>
              <p:cNvPr id="21" name="Rectangle 11">
                <a:extLst>
                  <a:ext uri="{FF2B5EF4-FFF2-40B4-BE49-F238E27FC236}">
                    <a16:creationId xmlns:a16="http://schemas.microsoft.com/office/drawing/2014/main" id="{37DD42F4-28A0-45EC-B38A-131539FF98CA}"/>
                  </a:ext>
                </a:extLst>
              </p:cNvPr>
              <p:cNvSpPr>
                <a:spLocks noChangeArrowheads="1"/>
              </p:cNvSpPr>
              <p:nvPr/>
            </p:nvSpPr>
            <p:spPr bwMode="auto">
              <a:xfrm>
                <a:off x="570437" y="3508137"/>
                <a:ext cx="8007735" cy="34925"/>
              </a:xfrm>
              <a:prstGeom prst="rect">
                <a:avLst/>
              </a:prstGeom>
              <a:gradFill rotWithShape="0">
                <a:gsLst>
                  <a:gs pos="0">
                    <a:srgbClr val="800307"/>
                  </a:gs>
                  <a:gs pos="50000">
                    <a:srgbClr val="C18486"/>
                  </a:gs>
                  <a:gs pos="100000">
                    <a:srgbClr val="800307"/>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dirty="0">
                  <a:latin typeface="Times New Roman" panose="02020603050405020304" pitchFamily="18" charset="0"/>
                  <a:ea typeface="ＭＳ Ｐゴシック" panose="020B0600070205080204" pitchFamily="50" charset="-128"/>
                  <a:cs typeface="Times New Roman" panose="02020603050405020304" pitchFamily="18" charset="0"/>
                </a:endParaRPr>
              </a:p>
            </p:txBody>
          </p:sp>
        </p:grpSp>
      </p:grpSp>
      <p:pic>
        <p:nvPicPr>
          <p:cNvPr id="14" name="図 13">
            <a:extLst>
              <a:ext uri="{FF2B5EF4-FFF2-40B4-BE49-F238E27FC236}">
                <a16:creationId xmlns:a16="http://schemas.microsoft.com/office/drawing/2014/main" id="{949FB93E-EC2D-4342-8119-8EBC022DB03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04249" y="142032"/>
            <a:ext cx="1151256" cy="1145033"/>
          </a:xfrm>
          <a:prstGeom prst="rect">
            <a:avLst/>
          </a:prstGeom>
        </p:spPr>
      </p:pic>
    </p:spTree>
    <p:extLst>
      <p:ext uri="{BB962C8B-B14F-4D97-AF65-F5344CB8AC3E}">
        <p14:creationId xmlns:p14="http://schemas.microsoft.com/office/powerpoint/2010/main" val="4137025272"/>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11" name="タイトル 1"/>
          <p:cNvSpPr>
            <a:spLocks noGrp="1"/>
          </p:cNvSpPr>
          <p:nvPr>
            <p:ph type="title"/>
          </p:nvPr>
        </p:nvSpPr>
        <p:spPr>
          <a:xfrm>
            <a:off x="955347" y="81070"/>
            <a:ext cx="7128792" cy="670839"/>
          </a:xfrm>
        </p:spPr>
        <p:txBody>
          <a:bodyPr>
            <a:normAutofit/>
          </a:bodyPr>
          <a:lstStyle>
            <a:lvl1pPr algn="l">
              <a:defRPr sz="3200">
                <a:latin typeface="Arial" panose="020B0604020202020204" pitchFamily="34" charset="0"/>
                <a:cs typeface="Arial" panose="020B0604020202020204" pitchFamily="34" charset="0"/>
              </a:defRPr>
            </a:lvl1pPr>
          </a:lstStyle>
          <a:p>
            <a:r>
              <a:rPr kumimoji="1" lang="ja-JP" altLang="en-US" dirty="0"/>
              <a:t>マスター タイトルの書式設定</a:t>
            </a:r>
          </a:p>
        </p:txBody>
      </p:sp>
      <p:sp>
        <p:nvSpPr>
          <p:cNvPr id="15" name="Rectangle 114">
            <a:extLst>
              <a:ext uri="{FF2B5EF4-FFF2-40B4-BE49-F238E27FC236}">
                <a16:creationId xmlns:a16="http://schemas.microsoft.com/office/drawing/2014/main" id="{05207290-1ED7-401F-A88D-EA5E3E7E2DFB}"/>
              </a:ext>
            </a:extLst>
          </p:cNvPr>
          <p:cNvSpPr>
            <a:spLocks noChangeArrowheads="1"/>
          </p:cNvSpPr>
          <p:nvPr userDrawn="1"/>
        </p:nvSpPr>
        <p:spPr bwMode="auto">
          <a:xfrm>
            <a:off x="153072" y="831949"/>
            <a:ext cx="8818683" cy="82767"/>
          </a:xfrm>
          <a:prstGeom prst="rect">
            <a:avLst/>
          </a:prstGeom>
          <a:solidFill>
            <a:srgbClr val="3333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Times New Roman" panose="02020603050405020304" pitchFamily="18" charset="0"/>
              <a:ea typeface="ＭＳ Ｐゴシック" panose="020B0600070205080204" pitchFamily="50" charset="-128"/>
              <a:cs typeface="Times New Roman" panose="02020603050405020304" pitchFamily="18" charset="0"/>
            </a:endParaRPr>
          </a:p>
        </p:txBody>
      </p:sp>
      <p:sp>
        <p:nvSpPr>
          <p:cNvPr id="16" name="Rectangle 87">
            <a:extLst>
              <a:ext uri="{FF2B5EF4-FFF2-40B4-BE49-F238E27FC236}">
                <a16:creationId xmlns:a16="http://schemas.microsoft.com/office/drawing/2014/main" id="{E4AD6CBE-997B-4CC7-945B-F49CA765465A}"/>
              </a:ext>
            </a:extLst>
          </p:cNvPr>
          <p:cNvSpPr>
            <a:spLocks noChangeArrowheads="1"/>
          </p:cNvSpPr>
          <p:nvPr userDrawn="1"/>
        </p:nvSpPr>
        <p:spPr bwMode="auto">
          <a:xfrm>
            <a:off x="153070" y="752397"/>
            <a:ext cx="8818686" cy="129226"/>
          </a:xfrm>
          <a:prstGeom prst="rect">
            <a:avLst/>
          </a:prstGeom>
          <a:solidFill>
            <a:srgbClr val="8E172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Times New Roman" panose="02020603050405020304" pitchFamily="18" charset="0"/>
              <a:ea typeface="ＭＳ Ｐゴシック" panose="020B0600070205080204" pitchFamily="50" charset="-128"/>
              <a:cs typeface="Times New Roman" panose="02020603050405020304" pitchFamily="18" charset="0"/>
            </a:endParaRPr>
          </a:p>
        </p:txBody>
      </p:sp>
      <p:sp>
        <p:nvSpPr>
          <p:cNvPr id="17" name="ひし形 16">
            <a:extLst>
              <a:ext uri="{FF2B5EF4-FFF2-40B4-BE49-F238E27FC236}">
                <a16:creationId xmlns:a16="http://schemas.microsoft.com/office/drawing/2014/main" id="{A019CBAE-6A3E-4077-A9BB-9A7269A98320}"/>
              </a:ext>
            </a:extLst>
          </p:cNvPr>
          <p:cNvSpPr/>
          <p:nvPr userDrawn="1"/>
        </p:nvSpPr>
        <p:spPr>
          <a:xfrm>
            <a:off x="100658" y="122769"/>
            <a:ext cx="792000" cy="792000"/>
          </a:xfrm>
          <a:prstGeom prst="diamon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Times New Roman" panose="02020603050405020304" pitchFamily="18" charset="0"/>
              <a:ea typeface="ＭＳ Ｐゴシック" panose="020B0600070205080204" pitchFamily="50" charset="-128"/>
              <a:cs typeface="Times New Roman" panose="02020603050405020304" pitchFamily="18" charset="0"/>
            </a:endParaRPr>
          </a:p>
        </p:txBody>
      </p:sp>
      <p:cxnSp>
        <p:nvCxnSpPr>
          <p:cNvPr id="18" name="直線コネクタ 17">
            <a:extLst>
              <a:ext uri="{FF2B5EF4-FFF2-40B4-BE49-F238E27FC236}">
                <a16:creationId xmlns:a16="http://schemas.microsoft.com/office/drawing/2014/main" id="{658E75A3-436C-4F1B-A0F4-3FE412DEC9EE}"/>
              </a:ext>
            </a:extLst>
          </p:cNvPr>
          <p:cNvCxnSpPr>
            <a:cxnSpLocks/>
          </p:cNvCxnSpPr>
          <p:nvPr userDrawn="1"/>
        </p:nvCxnSpPr>
        <p:spPr>
          <a:xfrm>
            <a:off x="153070" y="780331"/>
            <a:ext cx="8818686"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59AE0E90-A695-4218-9DC6-8BB8359E891D}"/>
              </a:ext>
            </a:extLst>
          </p:cNvPr>
          <p:cNvCxnSpPr>
            <a:cxnSpLocks/>
          </p:cNvCxnSpPr>
          <p:nvPr userDrawn="1"/>
        </p:nvCxnSpPr>
        <p:spPr>
          <a:xfrm>
            <a:off x="153070" y="817478"/>
            <a:ext cx="8818686"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pic>
        <p:nvPicPr>
          <p:cNvPr id="20" name="図 19">
            <a:extLst>
              <a:ext uri="{FF2B5EF4-FFF2-40B4-BE49-F238E27FC236}">
                <a16:creationId xmlns:a16="http://schemas.microsoft.com/office/drawing/2014/main" id="{AB589AC7-8470-429C-B808-E4C699C62809}"/>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49886"/>
          <a:stretch/>
        </p:blipFill>
        <p:spPr>
          <a:xfrm>
            <a:off x="88759" y="67670"/>
            <a:ext cx="815804" cy="813952"/>
          </a:xfrm>
          <a:prstGeom prst="rect">
            <a:avLst/>
          </a:prstGeom>
        </p:spPr>
      </p:pic>
      <p:sp>
        <p:nvSpPr>
          <p:cNvPr id="2" name="テキスト ボックス 1">
            <a:extLst>
              <a:ext uri="{FF2B5EF4-FFF2-40B4-BE49-F238E27FC236}">
                <a16:creationId xmlns:a16="http://schemas.microsoft.com/office/drawing/2014/main" id="{D01E32C7-B2A3-44A2-99C4-1CFB591BE72F}"/>
              </a:ext>
            </a:extLst>
          </p:cNvPr>
          <p:cNvSpPr txBox="1"/>
          <p:nvPr userDrawn="1"/>
        </p:nvSpPr>
        <p:spPr>
          <a:xfrm>
            <a:off x="7991872" y="12988"/>
            <a:ext cx="1152128" cy="769441"/>
          </a:xfrm>
          <a:prstGeom prst="rect">
            <a:avLst/>
          </a:prstGeom>
          <a:noFill/>
        </p:spPr>
        <p:txBody>
          <a:bodyPr wrap="square" rtlCol="0">
            <a:spAutoFit/>
          </a:bodyPr>
          <a:lstStyle/>
          <a:p>
            <a:pPr algn="r"/>
            <a:fld id="{895DD69E-7A0B-41E7-8D38-02F43012EFB1}" type="slidenum">
              <a:rPr kumimoji="1" lang="ja-JP" altLang="en-US" sz="2200" smtClean="0">
                <a:solidFill>
                  <a:schemeClr val="tx1"/>
                </a:solidFill>
                <a:latin typeface="Arial" panose="020B0604020202020204" pitchFamily="34" charset="0"/>
                <a:cs typeface="Arial" panose="020B0604020202020204" pitchFamily="34" charset="0"/>
              </a:rPr>
              <a:pPr algn="r"/>
              <a:t>‹#›</a:t>
            </a:fld>
            <a:r>
              <a:rPr kumimoji="1" lang="en-US" altLang="ja-JP" sz="2200" dirty="0">
                <a:solidFill>
                  <a:schemeClr val="tx1"/>
                </a:solidFill>
                <a:latin typeface="Arial" panose="020B0604020202020204" pitchFamily="34" charset="0"/>
                <a:cs typeface="Arial" panose="020B0604020202020204" pitchFamily="34" charset="0"/>
              </a:rPr>
              <a:t>/4</a:t>
            </a:r>
          </a:p>
          <a:p>
            <a:pPr algn="r"/>
            <a:endParaRPr kumimoji="1" lang="ja-JP" altLang="en-US" sz="2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0698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F03222-7192-4F0A-B754-806054FE6B9D}" type="datetimeFigureOut">
              <a:rPr kumimoji="1" lang="ja-JP" altLang="en-US" smtClean="0"/>
              <a:t>2021/5/1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24C5DF1-A8EA-4887-9175-63A4C6245F4E}" type="slidenum">
              <a:rPr kumimoji="1" lang="ja-JP" altLang="en-US" smtClean="0"/>
              <a:t>‹#›</a:t>
            </a:fld>
            <a:endParaRPr kumimoji="1" lang="ja-JP" altLang="en-US"/>
          </a:p>
        </p:txBody>
      </p:sp>
    </p:spTree>
    <p:extLst>
      <p:ext uri="{BB962C8B-B14F-4D97-AF65-F5344CB8AC3E}">
        <p14:creationId xmlns:p14="http://schemas.microsoft.com/office/powerpoint/2010/main" val="582783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2F03222-7192-4F0A-B754-806054FE6B9D}" type="datetimeFigureOut">
              <a:rPr kumimoji="1" lang="ja-JP" altLang="en-US" smtClean="0"/>
              <a:t>2021/5/1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24C5DF1-A8EA-4887-9175-63A4C6245F4E}" type="slidenum">
              <a:rPr kumimoji="1" lang="ja-JP" altLang="en-US" smtClean="0"/>
              <a:t>‹#›</a:t>
            </a:fld>
            <a:endParaRPr kumimoji="1" lang="ja-JP" altLang="en-US"/>
          </a:p>
        </p:txBody>
      </p:sp>
    </p:spTree>
    <p:extLst>
      <p:ext uri="{BB962C8B-B14F-4D97-AF65-F5344CB8AC3E}">
        <p14:creationId xmlns:p14="http://schemas.microsoft.com/office/powerpoint/2010/main" val="3058120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2F03222-7192-4F0A-B754-806054FE6B9D}" type="datetimeFigureOut">
              <a:rPr kumimoji="1" lang="ja-JP" altLang="en-US" smtClean="0"/>
              <a:t>2021/5/1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24C5DF1-A8EA-4887-9175-63A4C6245F4E}" type="slidenum">
              <a:rPr kumimoji="1" lang="ja-JP" altLang="en-US" smtClean="0"/>
              <a:t>‹#›</a:t>
            </a:fld>
            <a:endParaRPr kumimoji="1" lang="ja-JP" altLang="en-US"/>
          </a:p>
        </p:txBody>
      </p:sp>
    </p:spTree>
    <p:extLst>
      <p:ext uri="{BB962C8B-B14F-4D97-AF65-F5344CB8AC3E}">
        <p14:creationId xmlns:p14="http://schemas.microsoft.com/office/powerpoint/2010/main" val="2984664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2F03222-7192-4F0A-B754-806054FE6B9D}" type="datetimeFigureOut">
              <a:rPr kumimoji="1" lang="ja-JP" altLang="en-US" smtClean="0"/>
              <a:t>2021/5/1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24C5DF1-A8EA-4887-9175-63A4C6245F4E}" type="slidenum">
              <a:rPr kumimoji="1" lang="ja-JP" altLang="en-US" smtClean="0"/>
              <a:t>‹#›</a:t>
            </a:fld>
            <a:endParaRPr kumimoji="1" lang="ja-JP" altLang="en-US"/>
          </a:p>
        </p:txBody>
      </p:sp>
    </p:spTree>
    <p:extLst>
      <p:ext uri="{BB962C8B-B14F-4D97-AF65-F5344CB8AC3E}">
        <p14:creationId xmlns:p14="http://schemas.microsoft.com/office/powerpoint/2010/main" val="2104268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2F03222-7192-4F0A-B754-806054FE6B9D}" type="datetimeFigureOut">
              <a:rPr kumimoji="1" lang="ja-JP" altLang="en-US" smtClean="0"/>
              <a:t>2021/5/1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24C5DF1-A8EA-4887-9175-63A4C6245F4E}" type="slidenum">
              <a:rPr kumimoji="1" lang="ja-JP" altLang="en-US" smtClean="0"/>
              <a:t>‹#›</a:t>
            </a:fld>
            <a:endParaRPr kumimoji="1" lang="ja-JP" altLang="en-US"/>
          </a:p>
        </p:txBody>
      </p:sp>
    </p:spTree>
    <p:extLst>
      <p:ext uri="{BB962C8B-B14F-4D97-AF65-F5344CB8AC3E}">
        <p14:creationId xmlns:p14="http://schemas.microsoft.com/office/powerpoint/2010/main" val="414262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2F03222-7192-4F0A-B754-806054FE6B9D}" type="datetimeFigureOut">
              <a:rPr kumimoji="1" lang="ja-JP" altLang="en-US" smtClean="0"/>
              <a:t>2021/5/1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24C5DF1-A8EA-4887-9175-63A4C6245F4E}" type="slidenum">
              <a:rPr kumimoji="1" lang="ja-JP" altLang="en-US" smtClean="0"/>
              <a:t>‹#›</a:t>
            </a:fld>
            <a:endParaRPr kumimoji="1" lang="ja-JP" altLang="en-US"/>
          </a:p>
        </p:txBody>
      </p:sp>
    </p:spTree>
    <p:extLst>
      <p:ext uri="{BB962C8B-B14F-4D97-AF65-F5344CB8AC3E}">
        <p14:creationId xmlns:p14="http://schemas.microsoft.com/office/powerpoint/2010/main" val="2954626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2F03222-7192-4F0A-B754-806054FE6B9D}" type="datetimeFigureOut">
              <a:rPr kumimoji="1" lang="ja-JP" altLang="en-US" smtClean="0"/>
              <a:t>2021/5/1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24C5DF1-A8EA-4887-9175-63A4C6245F4E}" type="slidenum">
              <a:rPr kumimoji="1" lang="ja-JP" altLang="en-US" smtClean="0"/>
              <a:t>‹#›</a:t>
            </a:fld>
            <a:endParaRPr kumimoji="1" lang="ja-JP" altLang="en-US"/>
          </a:p>
        </p:txBody>
      </p:sp>
    </p:spTree>
    <p:extLst>
      <p:ext uri="{BB962C8B-B14F-4D97-AF65-F5344CB8AC3E}">
        <p14:creationId xmlns:p14="http://schemas.microsoft.com/office/powerpoint/2010/main" val="1572940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2F03222-7192-4F0A-B754-806054FE6B9D}" type="datetimeFigureOut">
              <a:rPr kumimoji="1" lang="ja-JP" altLang="en-US" smtClean="0"/>
              <a:t>2021/5/1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24C5DF1-A8EA-4887-9175-63A4C6245F4E}" type="slidenum">
              <a:rPr kumimoji="1" lang="ja-JP" altLang="en-US" smtClean="0"/>
              <a:t>‹#›</a:t>
            </a:fld>
            <a:endParaRPr kumimoji="1" lang="ja-JP" altLang="en-US"/>
          </a:p>
        </p:txBody>
      </p:sp>
    </p:spTree>
    <p:extLst>
      <p:ext uri="{BB962C8B-B14F-4D97-AF65-F5344CB8AC3E}">
        <p14:creationId xmlns:p14="http://schemas.microsoft.com/office/powerpoint/2010/main" val="3562662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F03222-7192-4F0A-B754-806054FE6B9D}" type="datetimeFigureOut">
              <a:rPr kumimoji="1" lang="ja-JP" altLang="en-US" smtClean="0"/>
              <a:t>2021/5/1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4C5DF1-A8EA-4887-9175-63A4C6245F4E}" type="slidenum">
              <a:rPr kumimoji="1" lang="ja-JP" altLang="en-US" smtClean="0"/>
              <a:t>‹#›</a:t>
            </a:fld>
            <a:endParaRPr kumimoji="1" lang="ja-JP" altLang="en-US"/>
          </a:p>
        </p:txBody>
      </p:sp>
    </p:spTree>
    <p:extLst>
      <p:ext uri="{BB962C8B-B14F-4D97-AF65-F5344CB8AC3E}">
        <p14:creationId xmlns:p14="http://schemas.microsoft.com/office/powerpoint/2010/main" val="24742787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hyperlink" Target="http://www.f.waseda.jp/jin.kusaka/experiment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DEB66746-73D1-4377-B9E4-F8DB9B5E831D}"/>
              </a:ext>
            </a:extLst>
          </p:cNvPr>
          <p:cNvSpPr txBox="1">
            <a:spLocks noChangeArrowheads="1"/>
          </p:cNvSpPr>
          <p:nvPr/>
        </p:nvSpPr>
        <p:spPr>
          <a:xfrm>
            <a:off x="230280" y="2886036"/>
            <a:ext cx="8701910" cy="830996"/>
          </a:xfrm>
          <a:prstGeom prst="rect">
            <a:avLst/>
          </a:prstGeom>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4800" dirty="0">
                <a:effectLst>
                  <a:outerShdw blurRad="50800" dist="38100" dir="2700000" algn="tl" rotWithShape="0">
                    <a:prstClr val="black">
                      <a:alpha val="40000"/>
                    </a:prstClr>
                  </a:outerShdw>
                </a:effectLst>
                <a:latin typeface="Arial" panose="020B0604020202020204" pitchFamily="34" charset="0"/>
                <a:ea typeface="+mn-ea"/>
                <a:cs typeface="Arial" panose="020B0604020202020204" pitchFamily="34" charset="0"/>
              </a:rPr>
              <a:t>ピエゾ検量マニュアル</a:t>
            </a:r>
            <a:endParaRPr lang="ja-JP" altLang="ja-JP" sz="4800" dirty="0">
              <a:effectLst>
                <a:outerShdw blurRad="50800" dist="38100" dir="2700000" algn="tl" rotWithShape="0">
                  <a:prstClr val="black">
                    <a:alpha val="40000"/>
                  </a:prstClr>
                </a:outerShdw>
              </a:effectLst>
              <a:latin typeface="Arial" panose="020B0604020202020204" pitchFamily="34" charset="0"/>
              <a:ea typeface="+mn-ea"/>
              <a:cs typeface="Arial" panose="020B0604020202020204" pitchFamily="34" charset="0"/>
            </a:endParaRPr>
          </a:p>
        </p:txBody>
      </p:sp>
      <p:sp>
        <p:nvSpPr>
          <p:cNvPr id="11" name="Text Box 18"/>
          <p:cNvSpPr txBox="1">
            <a:spLocks noChangeArrowheads="1"/>
          </p:cNvSpPr>
          <p:nvPr/>
        </p:nvSpPr>
        <p:spPr bwMode="auto">
          <a:xfrm>
            <a:off x="5482937" y="5960705"/>
            <a:ext cx="36004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ja-JP" altLang="en-US" sz="2400" dirty="0">
                <a:latin typeface="Arial" panose="020B0604020202020204" pitchFamily="34" charset="0"/>
                <a:cs typeface="Arial" panose="020B0604020202020204" pitchFamily="34" charset="0"/>
              </a:rPr>
              <a:t>作成者：波多野 義従</a:t>
            </a:r>
            <a:endParaRPr lang="en-US" altLang="ja-JP" sz="2400" dirty="0">
              <a:latin typeface="Arial" panose="020B0604020202020204" pitchFamily="34" charset="0"/>
              <a:cs typeface="Arial" panose="020B0604020202020204" pitchFamily="34" charset="0"/>
            </a:endParaRPr>
          </a:p>
          <a:p>
            <a:r>
              <a:rPr lang="ja-JP" altLang="en-US" sz="2400" b="0" dirty="0">
                <a:latin typeface="Arial" panose="020B0604020202020204" pitchFamily="34" charset="0"/>
                <a:cs typeface="Arial" panose="020B0604020202020204" pitchFamily="34" charset="0"/>
              </a:rPr>
              <a:t>作成日：</a:t>
            </a:r>
            <a:r>
              <a:rPr lang="en-US" altLang="ja-JP" sz="2400" dirty="0">
                <a:latin typeface="Arial" panose="020B0604020202020204" pitchFamily="34" charset="0"/>
                <a:cs typeface="Arial" panose="020B0604020202020204" pitchFamily="34" charset="0"/>
              </a:rPr>
              <a:t>2021</a:t>
            </a:r>
            <a:r>
              <a:rPr lang="ja-JP" altLang="en-US" sz="2400" dirty="0">
                <a:latin typeface="Arial" panose="020B0604020202020204" pitchFamily="34" charset="0"/>
                <a:cs typeface="Arial" panose="020B0604020202020204" pitchFamily="34" charset="0"/>
              </a:rPr>
              <a:t>年</a:t>
            </a:r>
            <a:r>
              <a:rPr lang="en-US" altLang="ja-JP" sz="2400" dirty="0">
                <a:latin typeface="Arial" panose="020B0604020202020204" pitchFamily="34" charset="0"/>
                <a:cs typeface="Arial" panose="020B0604020202020204" pitchFamily="34" charset="0"/>
              </a:rPr>
              <a:t>4</a:t>
            </a:r>
            <a:r>
              <a:rPr lang="ja-JP" altLang="en-US" sz="2400" dirty="0">
                <a:latin typeface="Arial" panose="020B0604020202020204" pitchFamily="34" charset="0"/>
                <a:cs typeface="Arial" panose="020B0604020202020204" pitchFamily="34" charset="0"/>
              </a:rPr>
              <a:t>月</a:t>
            </a:r>
            <a:r>
              <a:rPr lang="en-US" altLang="ja-JP" sz="2400" dirty="0">
                <a:latin typeface="Arial" panose="020B0604020202020204" pitchFamily="34" charset="0"/>
                <a:cs typeface="Arial" panose="020B0604020202020204" pitchFamily="34" charset="0"/>
              </a:rPr>
              <a:t>30</a:t>
            </a:r>
            <a:r>
              <a:rPr lang="ja-JP" altLang="en-US" sz="2400" dirty="0">
                <a:latin typeface="Arial" panose="020B0604020202020204" pitchFamily="34" charset="0"/>
                <a:cs typeface="Arial" panose="020B0604020202020204" pitchFamily="34" charset="0"/>
              </a:rPr>
              <a:t>日</a:t>
            </a:r>
            <a:endParaRPr lang="ja-JP" altLang="en-US" sz="2400"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2565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検量の手順</a:t>
            </a:r>
            <a:r>
              <a:rPr lang="en-US" altLang="ja-JP" dirty="0"/>
              <a:t>(</a:t>
            </a:r>
            <a:r>
              <a:rPr lang="ja-JP" altLang="en-US" dirty="0"/>
              <a:t>測定準備</a:t>
            </a:r>
            <a:r>
              <a:rPr lang="en-US" altLang="ja-JP" dirty="0"/>
              <a:t>)</a:t>
            </a:r>
            <a:endParaRPr kumimoji="1" lang="ja-JP" altLang="en-US" dirty="0"/>
          </a:p>
        </p:txBody>
      </p:sp>
      <p:sp>
        <p:nvSpPr>
          <p:cNvPr id="66" name="テキスト ボックス 65">
            <a:extLst>
              <a:ext uri="{FF2B5EF4-FFF2-40B4-BE49-F238E27FC236}">
                <a16:creationId xmlns:a16="http://schemas.microsoft.com/office/drawing/2014/main" id="{D0B62AFA-1270-41B3-A7C3-030026ACEB33}"/>
              </a:ext>
            </a:extLst>
          </p:cNvPr>
          <p:cNvSpPr txBox="1"/>
          <p:nvPr/>
        </p:nvSpPr>
        <p:spPr>
          <a:xfrm>
            <a:off x="4514850" y="997820"/>
            <a:ext cx="4027064" cy="523220"/>
          </a:xfrm>
          <a:prstGeom prst="rect">
            <a:avLst/>
          </a:prstGeom>
          <a:noFill/>
        </p:spPr>
        <p:txBody>
          <a:bodyPr wrap="none" rtlCol="0">
            <a:spAutoFit/>
          </a:bodyPr>
          <a:lstStyle/>
          <a:p>
            <a:r>
              <a:rPr lang="ja-JP" altLang="en-US" sz="1400" dirty="0">
                <a:latin typeface="ＭＳ Ｐゴシック" panose="020B0600070205080204" pitchFamily="50" charset="-128"/>
                <a:ea typeface="ＭＳ Ｐゴシック" panose="020B0600070205080204" pitchFamily="50" charset="-128"/>
              </a:rPr>
              <a:t>①の内部の空気が赤い円の中に入っているか確認</a:t>
            </a:r>
            <a:endParaRPr lang="en-US" altLang="ja-JP" sz="1400" dirty="0">
              <a:latin typeface="ＭＳ Ｐゴシック" panose="020B0600070205080204" pitchFamily="50" charset="-128"/>
              <a:ea typeface="ＭＳ Ｐゴシック" panose="020B0600070205080204" pitchFamily="50" charset="-128"/>
            </a:endParaRPr>
          </a:p>
          <a:p>
            <a:r>
              <a:rPr lang="ja-JP" altLang="en-US" sz="1400" dirty="0">
                <a:latin typeface="ＭＳ Ｐゴシック" panose="020B0600070205080204" pitchFamily="50" charset="-128"/>
                <a:ea typeface="ＭＳ Ｐゴシック" panose="020B0600070205080204" pitchFamily="50" charset="-128"/>
              </a:rPr>
              <a:t>（計測器の水平確認）</a:t>
            </a:r>
            <a:endParaRPr lang="en-US" altLang="ja-JP" sz="1400" dirty="0">
              <a:latin typeface="ＭＳ Ｐゴシック" panose="020B0600070205080204" pitchFamily="50" charset="-128"/>
              <a:ea typeface="ＭＳ Ｐゴシック" panose="020B0600070205080204" pitchFamily="50" charset="-128"/>
            </a:endParaRPr>
          </a:p>
        </p:txBody>
      </p:sp>
      <p:sp>
        <p:nvSpPr>
          <p:cNvPr id="67" name="テキスト ボックス 66">
            <a:extLst>
              <a:ext uri="{FF2B5EF4-FFF2-40B4-BE49-F238E27FC236}">
                <a16:creationId xmlns:a16="http://schemas.microsoft.com/office/drawing/2014/main" id="{E1DBC668-972A-474B-BB49-068E618D6451}"/>
              </a:ext>
            </a:extLst>
          </p:cNvPr>
          <p:cNvSpPr txBox="1"/>
          <p:nvPr/>
        </p:nvSpPr>
        <p:spPr>
          <a:xfrm>
            <a:off x="4514850" y="1754918"/>
            <a:ext cx="2885726" cy="307777"/>
          </a:xfrm>
          <a:prstGeom prst="rect">
            <a:avLst/>
          </a:prstGeom>
          <a:noFill/>
        </p:spPr>
        <p:txBody>
          <a:bodyPr wrap="none" rtlCol="0">
            <a:spAutoFit/>
          </a:bodyPr>
          <a:lstStyle/>
          <a:p>
            <a:r>
              <a:rPr lang="ja-JP" altLang="en-US" sz="1400" dirty="0">
                <a:latin typeface="ＭＳ Ｐゴシック" panose="020B0600070205080204" pitchFamily="50" charset="-128"/>
                <a:ea typeface="ＭＳ Ｐゴシック" panose="020B0600070205080204" pitchFamily="50" charset="-128"/>
              </a:rPr>
              <a:t>②部に圧力センサ用アダプタを装着</a:t>
            </a:r>
          </a:p>
        </p:txBody>
      </p:sp>
      <p:sp>
        <p:nvSpPr>
          <p:cNvPr id="68" name="テキスト ボックス 67">
            <a:extLst>
              <a:ext uri="{FF2B5EF4-FFF2-40B4-BE49-F238E27FC236}">
                <a16:creationId xmlns:a16="http://schemas.microsoft.com/office/drawing/2014/main" id="{13014C05-A7A8-4C31-9A12-478CFE85956B}"/>
              </a:ext>
            </a:extLst>
          </p:cNvPr>
          <p:cNvSpPr txBox="1"/>
          <p:nvPr/>
        </p:nvSpPr>
        <p:spPr>
          <a:xfrm>
            <a:off x="4514850" y="2313128"/>
            <a:ext cx="2412840" cy="523220"/>
          </a:xfrm>
          <a:prstGeom prst="rect">
            <a:avLst/>
          </a:prstGeom>
          <a:noFill/>
        </p:spPr>
        <p:txBody>
          <a:bodyPr wrap="none" rtlCol="0">
            <a:spAutoFit/>
          </a:bodyPr>
          <a:lstStyle/>
          <a:p>
            <a:r>
              <a:rPr lang="ja-JP" altLang="en-US" sz="1400" dirty="0">
                <a:latin typeface="ＭＳ Ｐゴシック" panose="020B0600070205080204" pitchFamily="50" charset="-128"/>
                <a:ea typeface="ＭＳ Ｐゴシック" panose="020B0600070205080204" pitchFamily="50" charset="-128"/>
              </a:rPr>
              <a:t>③部のハンドルを緩める</a:t>
            </a:r>
            <a:endParaRPr lang="en-US" altLang="ja-JP" sz="1400" dirty="0">
              <a:latin typeface="ＭＳ Ｐゴシック" panose="020B0600070205080204" pitchFamily="50" charset="-128"/>
              <a:ea typeface="ＭＳ Ｐゴシック" panose="020B0600070205080204" pitchFamily="50" charset="-128"/>
            </a:endParaRPr>
          </a:p>
          <a:p>
            <a:r>
              <a:rPr lang="ja-JP" altLang="en-US" sz="1400" dirty="0">
                <a:latin typeface="ＭＳ Ｐゴシック" panose="020B0600070205080204" pitchFamily="50" charset="-128"/>
                <a:ea typeface="ＭＳ Ｐゴシック" panose="020B0600070205080204" pitchFamily="50" charset="-128"/>
              </a:rPr>
              <a:t>（オイルタンクとの流路を開く）</a:t>
            </a:r>
          </a:p>
        </p:txBody>
      </p:sp>
      <p:sp>
        <p:nvSpPr>
          <p:cNvPr id="69" name="テキスト ボックス 68">
            <a:extLst>
              <a:ext uri="{FF2B5EF4-FFF2-40B4-BE49-F238E27FC236}">
                <a16:creationId xmlns:a16="http://schemas.microsoft.com/office/drawing/2014/main" id="{BFA2A75A-9200-485F-ACCE-0C72762CD735}"/>
              </a:ext>
            </a:extLst>
          </p:cNvPr>
          <p:cNvSpPr txBox="1"/>
          <p:nvPr/>
        </p:nvSpPr>
        <p:spPr>
          <a:xfrm>
            <a:off x="4514850" y="3064407"/>
            <a:ext cx="4025461" cy="307777"/>
          </a:xfrm>
          <a:prstGeom prst="rect">
            <a:avLst/>
          </a:prstGeom>
          <a:noFill/>
        </p:spPr>
        <p:txBody>
          <a:bodyPr wrap="none" rtlCol="0">
            <a:spAutoFit/>
          </a:bodyPr>
          <a:lstStyle/>
          <a:p>
            <a:r>
              <a:rPr lang="ja-JP" altLang="en-US" sz="1400" dirty="0">
                <a:latin typeface="ＭＳ Ｐゴシック" panose="020B0600070205080204" pitchFamily="50" charset="-128"/>
                <a:ea typeface="ＭＳ Ｐゴシック" panose="020B0600070205080204" pitchFamily="50" charset="-128"/>
              </a:rPr>
              <a:t>④部のハンドルを全開にする（重りへの流路を開く）</a:t>
            </a:r>
          </a:p>
        </p:txBody>
      </p:sp>
      <p:sp>
        <p:nvSpPr>
          <p:cNvPr id="70" name="テキスト ボックス 69">
            <a:extLst>
              <a:ext uri="{FF2B5EF4-FFF2-40B4-BE49-F238E27FC236}">
                <a16:creationId xmlns:a16="http://schemas.microsoft.com/office/drawing/2014/main" id="{69565D22-31A0-4233-B142-3C1F0F864E0B}"/>
              </a:ext>
            </a:extLst>
          </p:cNvPr>
          <p:cNvSpPr txBox="1"/>
          <p:nvPr/>
        </p:nvSpPr>
        <p:spPr>
          <a:xfrm>
            <a:off x="4514850" y="3610408"/>
            <a:ext cx="2587568" cy="523220"/>
          </a:xfrm>
          <a:prstGeom prst="rect">
            <a:avLst/>
          </a:prstGeom>
          <a:noFill/>
        </p:spPr>
        <p:txBody>
          <a:bodyPr wrap="none" rtlCol="0">
            <a:spAutoFit/>
          </a:bodyPr>
          <a:lstStyle/>
          <a:p>
            <a:r>
              <a:rPr lang="ja-JP" altLang="en-US" sz="1400" dirty="0">
                <a:latin typeface="ＭＳ Ｐゴシック" panose="020B0600070205080204" pitchFamily="50" charset="-128"/>
                <a:ea typeface="ＭＳ Ｐゴシック" panose="020B0600070205080204" pitchFamily="50" charset="-128"/>
              </a:rPr>
              <a:t>⑤部のハンドルを全開にする</a:t>
            </a:r>
            <a:endParaRPr lang="en-US" altLang="ja-JP" sz="1400" dirty="0">
              <a:latin typeface="ＭＳ Ｐゴシック" panose="020B0600070205080204" pitchFamily="50" charset="-128"/>
              <a:ea typeface="ＭＳ Ｐゴシック" panose="020B0600070205080204" pitchFamily="50" charset="-128"/>
            </a:endParaRPr>
          </a:p>
          <a:p>
            <a:r>
              <a:rPr lang="ja-JP" altLang="en-US" sz="1400" dirty="0">
                <a:latin typeface="ＭＳ Ｐゴシック" panose="020B0600070205080204" pitchFamily="50" charset="-128"/>
                <a:ea typeface="ＭＳ Ｐゴシック" panose="020B0600070205080204" pitchFamily="50" charset="-128"/>
              </a:rPr>
              <a:t>（流路全体にオイルを充填する）</a:t>
            </a:r>
          </a:p>
        </p:txBody>
      </p:sp>
      <p:sp>
        <p:nvSpPr>
          <p:cNvPr id="71" name="テキスト ボックス 70">
            <a:extLst>
              <a:ext uri="{FF2B5EF4-FFF2-40B4-BE49-F238E27FC236}">
                <a16:creationId xmlns:a16="http://schemas.microsoft.com/office/drawing/2014/main" id="{99ACFC9E-5C5D-4A52-86FC-D2B577D116BB}"/>
              </a:ext>
            </a:extLst>
          </p:cNvPr>
          <p:cNvSpPr txBox="1"/>
          <p:nvPr/>
        </p:nvSpPr>
        <p:spPr>
          <a:xfrm>
            <a:off x="4519141" y="4364044"/>
            <a:ext cx="4624859" cy="523220"/>
          </a:xfrm>
          <a:prstGeom prst="rect">
            <a:avLst/>
          </a:prstGeom>
          <a:noFill/>
        </p:spPr>
        <p:txBody>
          <a:bodyPr wrap="square" rtlCol="0">
            <a:spAutoFit/>
          </a:bodyPr>
          <a:lstStyle/>
          <a:p>
            <a:r>
              <a:rPr lang="ja-JP" altLang="en-US" sz="1400" dirty="0">
                <a:latin typeface="ＭＳ Ｐゴシック" panose="020B0600070205080204" pitchFamily="50" charset="-128"/>
                <a:ea typeface="ＭＳ Ｐゴシック" panose="020B0600070205080204" pitchFamily="50" charset="-128"/>
              </a:rPr>
              <a:t>③部のハンドルを締めた後， ⑥部のハンドルを緩める</a:t>
            </a:r>
            <a:endParaRPr lang="en-US" altLang="ja-JP" sz="1400" dirty="0">
              <a:latin typeface="ＭＳ Ｐゴシック" panose="020B0600070205080204" pitchFamily="50" charset="-128"/>
              <a:ea typeface="ＭＳ Ｐゴシック" panose="020B0600070205080204" pitchFamily="50" charset="-128"/>
            </a:endParaRPr>
          </a:p>
          <a:p>
            <a:r>
              <a:rPr lang="ja-JP" altLang="en-US" sz="1400" dirty="0">
                <a:latin typeface="ＭＳ Ｐゴシック" panose="020B0600070205080204" pitchFamily="50" charset="-128"/>
                <a:ea typeface="ＭＳ Ｐゴシック" panose="020B0600070205080204" pitchFamily="50" charset="-128"/>
              </a:rPr>
              <a:t>その後，⑤部のハンドルを少し締め，②の内部の空気を抜く</a:t>
            </a:r>
            <a:endParaRPr lang="en-US" altLang="ja-JP" sz="1400" dirty="0">
              <a:latin typeface="ＭＳ Ｐゴシック" panose="020B0600070205080204" pitchFamily="50" charset="-128"/>
              <a:ea typeface="ＭＳ Ｐゴシック" panose="020B0600070205080204" pitchFamily="50" charset="-128"/>
            </a:endParaRPr>
          </a:p>
        </p:txBody>
      </p:sp>
      <p:sp>
        <p:nvSpPr>
          <p:cNvPr id="72" name="テキスト ボックス 71">
            <a:extLst>
              <a:ext uri="{FF2B5EF4-FFF2-40B4-BE49-F238E27FC236}">
                <a16:creationId xmlns:a16="http://schemas.microsoft.com/office/drawing/2014/main" id="{CD71F019-7856-49E4-8F14-1C80B54372FE}"/>
              </a:ext>
            </a:extLst>
          </p:cNvPr>
          <p:cNvSpPr txBox="1"/>
          <p:nvPr/>
        </p:nvSpPr>
        <p:spPr>
          <a:xfrm>
            <a:off x="4405504" y="6074712"/>
            <a:ext cx="4711546" cy="738664"/>
          </a:xfrm>
          <a:prstGeom prst="rect">
            <a:avLst/>
          </a:prstGeom>
          <a:noFill/>
        </p:spPr>
        <p:txBody>
          <a:bodyPr wrap="square" rtlCol="0">
            <a:spAutoFit/>
          </a:bodyPr>
          <a:lstStyle/>
          <a:p>
            <a:r>
              <a:rPr lang="en-US" altLang="ja-JP" sz="1400" dirty="0">
                <a:latin typeface="ＭＳ Ｐゴシック" panose="020B0600070205080204" pitchFamily="50" charset="-128"/>
                <a:ea typeface="ＭＳ Ｐゴシック" panose="020B0600070205080204" pitchFamily="50" charset="-128"/>
              </a:rPr>
              <a:t>※ </a:t>
            </a:r>
            <a:r>
              <a:rPr lang="ja-JP" altLang="en-US" sz="1400" dirty="0">
                <a:latin typeface="ＭＳ Ｐゴシック" panose="020B0600070205080204" pitchFamily="50" charset="-128"/>
                <a:ea typeface="ＭＳ Ｐゴシック" panose="020B0600070205080204" pitchFamily="50" charset="-128"/>
              </a:rPr>
              <a:t>オイルが漏れると，正しく計測出来ないため漏れには注意</a:t>
            </a:r>
            <a:endParaRPr lang="en-US" altLang="ja-JP" sz="1400" dirty="0">
              <a:latin typeface="ＭＳ Ｐゴシック" panose="020B0600070205080204" pitchFamily="50" charset="-128"/>
              <a:ea typeface="ＭＳ Ｐゴシック" panose="020B0600070205080204" pitchFamily="50" charset="-128"/>
            </a:endParaRPr>
          </a:p>
          <a:p>
            <a:r>
              <a:rPr lang="en-US" altLang="ja-JP" sz="1400" dirty="0">
                <a:latin typeface="ＭＳ Ｐゴシック" panose="020B0600070205080204" pitchFamily="50" charset="-128"/>
                <a:ea typeface="ＭＳ Ｐゴシック" panose="020B0600070205080204" pitchFamily="50" charset="-128"/>
              </a:rPr>
              <a:t>※”</a:t>
            </a:r>
            <a:r>
              <a:rPr lang="ja-JP" altLang="en-US" sz="1400" dirty="0">
                <a:latin typeface="ＭＳ Ｐゴシック" panose="020B0600070205080204" pitchFamily="50" charset="-128"/>
                <a:ea typeface="ＭＳ Ｐゴシック" panose="020B0600070205080204" pitchFamily="50" charset="-128"/>
              </a:rPr>
              <a:t>計測器とアダプタ</a:t>
            </a:r>
            <a:r>
              <a:rPr lang="en-US" altLang="ja-JP" sz="1400" dirty="0">
                <a:latin typeface="ＭＳ Ｐゴシック" panose="020B0600070205080204" pitchFamily="50" charset="-128"/>
                <a:ea typeface="ＭＳ Ｐゴシック" panose="020B0600070205080204" pitchFamily="50" charset="-128"/>
              </a:rPr>
              <a:t>”</a:t>
            </a:r>
            <a:r>
              <a:rPr lang="ja-JP" altLang="en-US" sz="1400" dirty="0">
                <a:latin typeface="ＭＳ Ｐゴシック" panose="020B0600070205080204" pitchFamily="50" charset="-128"/>
                <a:ea typeface="ＭＳ Ｐゴシック" panose="020B0600070205080204" pitchFamily="50" charset="-128"/>
              </a:rPr>
              <a:t>，</a:t>
            </a:r>
            <a:r>
              <a:rPr lang="en-US" altLang="ja-JP" sz="1400" dirty="0">
                <a:latin typeface="ＭＳ Ｐゴシック" panose="020B0600070205080204" pitchFamily="50" charset="-128"/>
                <a:ea typeface="ＭＳ Ｐゴシック" panose="020B0600070205080204" pitchFamily="50" charset="-128"/>
              </a:rPr>
              <a:t>”</a:t>
            </a:r>
            <a:r>
              <a:rPr lang="ja-JP" altLang="en-US" sz="1400" dirty="0">
                <a:latin typeface="ＭＳ Ｐゴシック" panose="020B0600070205080204" pitchFamily="50" charset="-128"/>
                <a:ea typeface="ＭＳ Ｐゴシック" panose="020B0600070205080204" pitchFamily="50" charset="-128"/>
              </a:rPr>
              <a:t>アダプタと圧力センサ</a:t>
            </a:r>
            <a:r>
              <a:rPr lang="en-US" altLang="ja-JP" sz="1400" dirty="0">
                <a:latin typeface="ＭＳ Ｐゴシック" panose="020B0600070205080204" pitchFamily="50" charset="-128"/>
                <a:ea typeface="ＭＳ Ｐゴシック" panose="020B0600070205080204" pitchFamily="50" charset="-128"/>
              </a:rPr>
              <a:t>”</a:t>
            </a:r>
            <a:r>
              <a:rPr lang="ja-JP" altLang="en-US" sz="1400" dirty="0">
                <a:latin typeface="ＭＳ Ｐゴシック" panose="020B0600070205080204" pitchFamily="50" charset="-128"/>
                <a:ea typeface="ＭＳ Ｐゴシック" panose="020B0600070205080204" pitchFamily="50" charset="-128"/>
              </a:rPr>
              <a:t>の取付けに</a:t>
            </a:r>
            <a:endParaRPr lang="en-US" altLang="ja-JP" sz="1400" dirty="0">
              <a:latin typeface="ＭＳ Ｐゴシック" panose="020B0600070205080204" pitchFamily="50" charset="-128"/>
              <a:ea typeface="ＭＳ Ｐゴシック" panose="020B0600070205080204" pitchFamily="50" charset="-128"/>
            </a:endParaRPr>
          </a:p>
          <a:p>
            <a:r>
              <a:rPr lang="ja-JP" altLang="en-US" sz="1400" dirty="0">
                <a:latin typeface="ＭＳ Ｐゴシック" panose="020B0600070205080204" pitchFamily="50" charset="-128"/>
                <a:ea typeface="ＭＳ Ｐゴシック" panose="020B0600070205080204" pitchFamily="50" charset="-128"/>
              </a:rPr>
              <a:t>　 はシールテープを使用しない（シール方法を確認すること）</a:t>
            </a:r>
            <a:endParaRPr lang="en-US" altLang="ja-JP" sz="1400" dirty="0">
              <a:latin typeface="ＭＳ Ｐゴシック" panose="020B0600070205080204" pitchFamily="50" charset="-128"/>
              <a:ea typeface="ＭＳ Ｐゴシック" panose="020B0600070205080204" pitchFamily="50" charset="-128"/>
            </a:endParaRPr>
          </a:p>
        </p:txBody>
      </p:sp>
      <p:sp>
        <p:nvSpPr>
          <p:cNvPr id="73" name="矢印: 下 72">
            <a:extLst>
              <a:ext uri="{FF2B5EF4-FFF2-40B4-BE49-F238E27FC236}">
                <a16:creationId xmlns:a16="http://schemas.microsoft.com/office/drawing/2014/main" id="{9D5BC158-F9DF-4B12-848B-CB9EA087F62A}"/>
              </a:ext>
            </a:extLst>
          </p:cNvPr>
          <p:cNvSpPr/>
          <p:nvPr/>
        </p:nvSpPr>
        <p:spPr>
          <a:xfrm>
            <a:off x="4965181" y="4907769"/>
            <a:ext cx="484632" cy="1980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grpSp>
        <p:nvGrpSpPr>
          <p:cNvPr id="3" name="グループ化 2">
            <a:extLst>
              <a:ext uri="{FF2B5EF4-FFF2-40B4-BE49-F238E27FC236}">
                <a16:creationId xmlns:a16="http://schemas.microsoft.com/office/drawing/2014/main" id="{B75B6370-7D12-43A6-8958-C32C41A9BECD}"/>
              </a:ext>
            </a:extLst>
          </p:cNvPr>
          <p:cNvGrpSpPr/>
          <p:nvPr/>
        </p:nvGrpSpPr>
        <p:grpSpPr>
          <a:xfrm>
            <a:off x="86293" y="1028353"/>
            <a:ext cx="4269683" cy="5686747"/>
            <a:chOff x="316130" y="976045"/>
            <a:chExt cx="4269683" cy="5686747"/>
          </a:xfrm>
        </p:grpSpPr>
        <p:pic>
          <p:nvPicPr>
            <p:cNvPr id="59" name="図 58" descr="屋内, 小さい, 座る, キッチン が含まれている画像&#10;&#10;自動的に生成された説明">
              <a:extLst>
                <a:ext uri="{FF2B5EF4-FFF2-40B4-BE49-F238E27FC236}">
                  <a16:creationId xmlns:a16="http://schemas.microsoft.com/office/drawing/2014/main" id="{0E380E0F-C8EC-46D6-9F20-AE297A92CA1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1792" y="976045"/>
              <a:ext cx="4194021" cy="5686747"/>
            </a:xfrm>
            <a:prstGeom prst="rect">
              <a:avLst/>
            </a:prstGeom>
          </p:spPr>
        </p:pic>
        <p:sp>
          <p:nvSpPr>
            <p:cNvPr id="60" name="テキスト ボックス 59">
              <a:extLst>
                <a:ext uri="{FF2B5EF4-FFF2-40B4-BE49-F238E27FC236}">
                  <a16:creationId xmlns:a16="http://schemas.microsoft.com/office/drawing/2014/main" id="{7EFD477F-BBAB-402A-BD7C-FE427BB1E7D0}"/>
                </a:ext>
              </a:extLst>
            </p:cNvPr>
            <p:cNvSpPr txBox="1"/>
            <p:nvPr/>
          </p:nvSpPr>
          <p:spPr>
            <a:xfrm>
              <a:off x="523515" y="5420292"/>
              <a:ext cx="492443" cy="461665"/>
            </a:xfrm>
            <a:prstGeom prst="rect">
              <a:avLst/>
            </a:prstGeom>
            <a:noFill/>
          </p:spPr>
          <p:txBody>
            <a:bodyPr wrap="none" rtlCol="0">
              <a:spAutoFit/>
            </a:bodyPr>
            <a:lstStyle/>
            <a:p>
              <a:r>
                <a:rPr lang="ja-JP" altLang="en-US" sz="2400" dirty="0">
                  <a:solidFill>
                    <a:srgbClr val="FF0000"/>
                  </a:solidFill>
                  <a:highlight>
                    <a:srgbClr val="FFFF00"/>
                  </a:highlight>
                  <a:latin typeface="ＭＳ Ｐゴシック" panose="020B0600070205080204" pitchFamily="50" charset="-128"/>
                  <a:ea typeface="ＭＳ Ｐゴシック" panose="020B0600070205080204" pitchFamily="50" charset="-128"/>
                </a:rPr>
                <a:t>①</a:t>
              </a:r>
            </a:p>
          </p:txBody>
        </p:sp>
        <p:sp>
          <p:nvSpPr>
            <p:cNvPr id="61" name="テキスト ボックス 60">
              <a:extLst>
                <a:ext uri="{FF2B5EF4-FFF2-40B4-BE49-F238E27FC236}">
                  <a16:creationId xmlns:a16="http://schemas.microsoft.com/office/drawing/2014/main" id="{CB30654F-C9C6-4DFA-987B-9FC8C65305B8}"/>
                </a:ext>
              </a:extLst>
            </p:cNvPr>
            <p:cNvSpPr txBox="1"/>
            <p:nvPr/>
          </p:nvSpPr>
          <p:spPr>
            <a:xfrm>
              <a:off x="4069083" y="3817160"/>
              <a:ext cx="45719" cy="461665"/>
            </a:xfrm>
            <a:prstGeom prst="rect">
              <a:avLst/>
            </a:prstGeom>
            <a:noFill/>
          </p:spPr>
          <p:txBody>
            <a:bodyPr wrap="square" rtlCol="0">
              <a:spAutoFit/>
            </a:bodyPr>
            <a:lstStyle/>
            <a:p>
              <a:r>
                <a:rPr lang="ja-JP" altLang="en-US" sz="2400" dirty="0">
                  <a:solidFill>
                    <a:srgbClr val="FF0000"/>
                  </a:solidFill>
                  <a:highlight>
                    <a:srgbClr val="FFFF00"/>
                  </a:highlight>
                  <a:latin typeface="ＭＳ Ｐゴシック" panose="020B0600070205080204" pitchFamily="50" charset="-128"/>
                  <a:ea typeface="ＭＳ Ｐゴシック" panose="020B0600070205080204" pitchFamily="50" charset="-128"/>
                </a:rPr>
                <a:t>②</a:t>
              </a:r>
            </a:p>
          </p:txBody>
        </p:sp>
        <p:sp>
          <p:nvSpPr>
            <p:cNvPr id="62" name="テキスト ボックス 61">
              <a:extLst>
                <a:ext uri="{FF2B5EF4-FFF2-40B4-BE49-F238E27FC236}">
                  <a16:creationId xmlns:a16="http://schemas.microsoft.com/office/drawing/2014/main" id="{6F290A41-4B76-4397-99F6-631FFA2337BA}"/>
                </a:ext>
              </a:extLst>
            </p:cNvPr>
            <p:cNvSpPr txBox="1"/>
            <p:nvPr/>
          </p:nvSpPr>
          <p:spPr>
            <a:xfrm>
              <a:off x="2078185" y="2250519"/>
              <a:ext cx="492443" cy="461665"/>
            </a:xfrm>
            <a:prstGeom prst="rect">
              <a:avLst/>
            </a:prstGeom>
            <a:noFill/>
          </p:spPr>
          <p:txBody>
            <a:bodyPr wrap="none" rtlCol="0">
              <a:spAutoFit/>
            </a:bodyPr>
            <a:lstStyle/>
            <a:p>
              <a:r>
                <a:rPr lang="ja-JP" altLang="en-US" sz="2400" dirty="0">
                  <a:solidFill>
                    <a:srgbClr val="FF0000"/>
                  </a:solidFill>
                  <a:highlight>
                    <a:srgbClr val="FFFF00"/>
                  </a:highlight>
                  <a:latin typeface="ＭＳ Ｐゴシック" panose="020B0600070205080204" pitchFamily="50" charset="-128"/>
                  <a:ea typeface="ＭＳ Ｐゴシック" panose="020B0600070205080204" pitchFamily="50" charset="-128"/>
                </a:rPr>
                <a:t>③</a:t>
              </a:r>
            </a:p>
          </p:txBody>
        </p:sp>
        <p:sp>
          <p:nvSpPr>
            <p:cNvPr id="63" name="テキスト ボックス 62">
              <a:extLst>
                <a:ext uri="{FF2B5EF4-FFF2-40B4-BE49-F238E27FC236}">
                  <a16:creationId xmlns:a16="http://schemas.microsoft.com/office/drawing/2014/main" id="{B8DD46E1-47A6-4922-8E35-E4C8D5BB7E98}"/>
                </a:ext>
              </a:extLst>
            </p:cNvPr>
            <p:cNvSpPr txBox="1"/>
            <p:nvPr/>
          </p:nvSpPr>
          <p:spPr>
            <a:xfrm>
              <a:off x="2877396" y="3287727"/>
              <a:ext cx="492443" cy="461665"/>
            </a:xfrm>
            <a:prstGeom prst="rect">
              <a:avLst/>
            </a:prstGeom>
            <a:noFill/>
          </p:spPr>
          <p:txBody>
            <a:bodyPr wrap="none" rtlCol="0">
              <a:spAutoFit/>
            </a:bodyPr>
            <a:lstStyle/>
            <a:p>
              <a:r>
                <a:rPr lang="ja-JP" altLang="en-US" sz="2400" dirty="0">
                  <a:solidFill>
                    <a:srgbClr val="FF0000"/>
                  </a:solidFill>
                  <a:highlight>
                    <a:srgbClr val="FFFF00"/>
                  </a:highlight>
                  <a:latin typeface="ＭＳ Ｐゴシック" panose="020B0600070205080204" pitchFamily="50" charset="-128"/>
                  <a:ea typeface="ＭＳ Ｐゴシック" panose="020B0600070205080204" pitchFamily="50" charset="-128"/>
                </a:rPr>
                <a:t>④</a:t>
              </a:r>
            </a:p>
          </p:txBody>
        </p:sp>
        <p:sp>
          <p:nvSpPr>
            <p:cNvPr id="64" name="テキスト ボックス 63">
              <a:extLst>
                <a:ext uri="{FF2B5EF4-FFF2-40B4-BE49-F238E27FC236}">
                  <a16:creationId xmlns:a16="http://schemas.microsoft.com/office/drawing/2014/main" id="{EEA8FE32-39AA-4382-9606-E0F267BF8E9C}"/>
                </a:ext>
              </a:extLst>
            </p:cNvPr>
            <p:cNvSpPr txBox="1"/>
            <p:nvPr/>
          </p:nvSpPr>
          <p:spPr>
            <a:xfrm>
              <a:off x="3162249" y="5881958"/>
              <a:ext cx="492443" cy="461665"/>
            </a:xfrm>
            <a:prstGeom prst="rect">
              <a:avLst/>
            </a:prstGeom>
            <a:noFill/>
          </p:spPr>
          <p:txBody>
            <a:bodyPr wrap="none" rtlCol="0">
              <a:spAutoFit/>
            </a:bodyPr>
            <a:lstStyle/>
            <a:p>
              <a:r>
                <a:rPr lang="ja-JP" altLang="en-US" sz="2400" dirty="0">
                  <a:solidFill>
                    <a:srgbClr val="FF0000"/>
                  </a:solidFill>
                  <a:highlight>
                    <a:srgbClr val="FFFF00"/>
                  </a:highlight>
                  <a:latin typeface="ＭＳ Ｐゴシック" panose="020B0600070205080204" pitchFamily="50" charset="-128"/>
                  <a:ea typeface="ＭＳ Ｐゴシック" panose="020B0600070205080204" pitchFamily="50" charset="-128"/>
                </a:rPr>
                <a:t>⑤</a:t>
              </a:r>
            </a:p>
          </p:txBody>
        </p:sp>
        <p:sp>
          <p:nvSpPr>
            <p:cNvPr id="65" name="テキスト ボックス 64">
              <a:extLst>
                <a:ext uri="{FF2B5EF4-FFF2-40B4-BE49-F238E27FC236}">
                  <a16:creationId xmlns:a16="http://schemas.microsoft.com/office/drawing/2014/main" id="{32DBEA2C-353B-4B78-89C4-D5A1C4910292}"/>
                </a:ext>
              </a:extLst>
            </p:cNvPr>
            <p:cNvSpPr txBox="1"/>
            <p:nvPr/>
          </p:nvSpPr>
          <p:spPr>
            <a:xfrm>
              <a:off x="3868581" y="4960271"/>
              <a:ext cx="492443" cy="461665"/>
            </a:xfrm>
            <a:prstGeom prst="rect">
              <a:avLst/>
            </a:prstGeom>
            <a:noFill/>
          </p:spPr>
          <p:txBody>
            <a:bodyPr wrap="none" rtlCol="0">
              <a:spAutoFit/>
            </a:bodyPr>
            <a:lstStyle/>
            <a:p>
              <a:r>
                <a:rPr lang="ja-JP" altLang="en-US" sz="2400" dirty="0">
                  <a:solidFill>
                    <a:srgbClr val="FF0000"/>
                  </a:solidFill>
                  <a:highlight>
                    <a:srgbClr val="FFFF00"/>
                  </a:highlight>
                  <a:latin typeface="ＭＳ Ｐゴシック" panose="020B0600070205080204" pitchFamily="50" charset="-128"/>
                  <a:ea typeface="ＭＳ Ｐゴシック" panose="020B0600070205080204" pitchFamily="50" charset="-128"/>
                </a:rPr>
                <a:t>⑥</a:t>
              </a:r>
            </a:p>
          </p:txBody>
        </p:sp>
        <p:sp>
          <p:nvSpPr>
            <p:cNvPr id="79" name="テキスト ボックス 78">
              <a:extLst>
                <a:ext uri="{FF2B5EF4-FFF2-40B4-BE49-F238E27FC236}">
                  <a16:creationId xmlns:a16="http://schemas.microsoft.com/office/drawing/2014/main" id="{F622D13C-A7CE-4C94-9544-5CEFD77F9655}"/>
                </a:ext>
              </a:extLst>
            </p:cNvPr>
            <p:cNvSpPr txBox="1"/>
            <p:nvPr/>
          </p:nvSpPr>
          <p:spPr>
            <a:xfrm>
              <a:off x="316130" y="3429001"/>
              <a:ext cx="492443" cy="461665"/>
            </a:xfrm>
            <a:prstGeom prst="rect">
              <a:avLst/>
            </a:prstGeom>
            <a:noFill/>
          </p:spPr>
          <p:txBody>
            <a:bodyPr wrap="none" rtlCol="0">
              <a:spAutoFit/>
            </a:bodyPr>
            <a:lstStyle/>
            <a:p>
              <a:r>
                <a:rPr lang="ja-JP" altLang="en-US" sz="2400" dirty="0">
                  <a:solidFill>
                    <a:srgbClr val="FF0000"/>
                  </a:solidFill>
                  <a:highlight>
                    <a:srgbClr val="FFFF00"/>
                  </a:highlight>
                  <a:latin typeface="ＭＳ Ｐゴシック" panose="020B0600070205080204" pitchFamily="50" charset="-128"/>
                  <a:ea typeface="ＭＳ Ｐゴシック" panose="020B0600070205080204" pitchFamily="50" charset="-128"/>
                </a:rPr>
                <a:t>⑦</a:t>
              </a:r>
            </a:p>
          </p:txBody>
        </p:sp>
      </p:grpSp>
      <p:sp>
        <p:nvSpPr>
          <p:cNvPr id="86" name="矢印: 下 85">
            <a:extLst>
              <a:ext uri="{FF2B5EF4-FFF2-40B4-BE49-F238E27FC236}">
                <a16:creationId xmlns:a16="http://schemas.microsoft.com/office/drawing/2014/main" id="{14998D24-744E-4D77-B4D1-B92031C4499B}"/>
              </a:ext>
            </a:extLst>
          </p:cNvPr>
          <p:cNvSpPr/>
          <p:nvPr/>
        </p:nvSpPr>
        <p:spPr>
          <a:xfrm>
            <a:off x="4965181" y="1534709"/>
            <a:ext cx="484632" cy="1980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7" name="矢印: 下 86">
            <a:extLst>
              <a:ext uri="{FF2B5EF4-FFF2-40B4-BE49-F238E27FC236}">
                <a16:creationId xmlns:a16="http://schemas.microsoft.com/office/drawing/2014/main" id="{4525550F-2F0D-4BF7-AB59-4ABD97500F85}"/>
              </a:ext>
            </a:extLst>
          </p:cNvPr>
          <p:cNvSpPr/>
          <p:nvPr/>
        </p:nvSpPr>
        <p:spPr>
          <a:xfrm>
            <a:off x="4965181" y="2086524"/>
            <a:ext cx="484632" cy="1980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8" name="矢印: 下 87">
            <a:extLst>
              <a:ext uri="{FF2B5EF4-FFF2-40B4-BE49-F238E27FC236}">
                <a16:creationId xmlns:a16="http://schemas.microsoft.com/office/drawing/2014/main" id="{F4ED1F0C-6E62-49B0-8D7E-FFE672FBA72A}"/>
              </a:ext>
            </a:extLst>
          </p:cNvPr>
          <p:cNvSpPr/>
          <p:nvPr/>
        </p:nvSpPr>
        <p:spPr>
          <a:xfrm>
            <a:off x="4965181" y="2839642"/>
            <a:ext cx="484632" cy="1980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9" name="矢印: 下 88">
            <a:extLst>
              <a:ext uri="{FF2B5EF4-FFF2-40B4-BE49-F238E27FC236}">
                <a16:creationId xmlns:a16="http://schemas.microsoft.com/office/drawing/2014/main" id="{41BF7BA6-B539-4FFC-9CE7-EF7EC78D8EF5}"/>
              </a:ext>
            </a:extLst>
          </p:cNvPr>
          <p:cNvSpPr/>
          <p:nvPr/>
        </p:nvSpPr>
        <p:spPr>
          <a:xfrm>
            <a:off x="4965181" y="3387212"/>
            <a:ext cx="484632" cy="1980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3" name="矢印: 下 92">
            <a:extLst>
              <a:ext uri="{FF2B5EF4-FFF2-40B4-BE49-F238E27FC236}">
                <a16:creationId xmlns:a16="http://schemas.microsoft.com/office/drawing/2014/main" id="{71F3C28F-1806-4F8C-B6F9-204187E5447E}"/>
              </a:ext>
            </a:extLst>
          </p:cNvPr>
          <p:cNvSpPr/>
          <p:nvPr/>
        </p:nvSpPr>
        <p:spPr>
          <a:xfrm>
            <a:off x="4965181" y="4139631"/>
            <a:ext cx="484632" cy="1980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31" name="テキスト ボックス 130">
            <a:extLst>
              <a:ext uri="{FF2B5EF4-FFF2-40B4-BE49-F238E27FC236}">
                <a16:creationId xmlns:a16="http://schemas.microsoft.com/office/drawing/2014/main" id="{F9985CDB-4501-4EC2-9225-408AAE468E0D}"/>
              </a:ext>
            </a:extLst>
          </p:cNvPr>
          <p:cNvSpPr txBox="1"/>
          <p:nvPr/>
        </p:nvSpPr>
        <p:spPr>
          <a:xfrm>
            <a:off x="4514850" y="5130965"/>
            <a:ext cx="4602200" cy="1169551"/>
          </a:xfrm>
          <a:prstGeom prst="rect">
            <a:avLst/>
          </a:prstGeom>
          <a:noFill/>
        </p:spPr>
        <p:txBody>
          <a:bodyPr wrap="square" rtlCol="0">
            <a:spAutoFit/>
          </a:bodyPr>
          <a:lstStyle/>
          <a:p>
            <a:r>
              <a:rPr lang="ja-JP" altLang="en-US" sz="1400" dirty="0">
                <a:latin typeface="ＭＳ Ｐゴシック" panose="020B0600070205080204" pitchFamily="50" charset="-128"/>
                <a:ea typeface="ＭＳ Ｐゴシック" panose="020B0600070205080204" pitchFamily="50" charset="-128"/>
              </a:rPr>
              <a:t>②部に圧力センサを装着し，アンプ・オシロスコープと接続</a:t>
            </a:r>
            <a:endParaRPr lang="en-US" altLang="ja-JP" sz="1400" dirty="0">
              <a:latin typeface="ＭＳ Ｐゴシック" panose="020B0600070205080204" pitchFamily="50" charset="-128"/>
              <a:ea typeface="ＭＳ Ｐゴシック" panose="020B0600070205080204" pitchFamily="50" charset="-128"/>
            </a:endParaRPr>
          </a:p>
          <a:p>
            <a:r>
              <a:rPr lang="ja-JP" altLang="en-US" sz="1400" dirty="0">
                <a:latin typeface="ＭＳ Ｐゴシック" panose="020B0600070205080204" pitchFamily="50" charset="-128"/>
                <a:ea typeface="ＭＳ Ｐゴシック" panose="020B0600070205080204" pitchFamily="50" charset="-128"/>
              </a:rPr>
              <a:t>圧力センサとアンプを接続する前に，ケーブル末端のコネクタの中心ピンとマイナスドライバを接触させて帯電していた電荷を放電すること</a:t>
            </a:r>
            <a:endParaRPr lang="en-US" altLang="ja-JP" sz="1400" dirty="0">
              <a:latin typeface="ＭＳ Ｐゴシック" panose="020B0600070205080204" pitchFamily="50" charset="-128"/>
              <a:ea typeface="ＭＳ Ｐゴシック" panose="020B0600070205080204" pitchFamily="50" charset="-128"/>
            </a:endParaRPr>
          </a:p>
          <a:p>
            <a:endParaRPr lang="en-US" altLang="ja-JP" sz="14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975563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検量の手順</a:t>
            </a:r>
            <a:r>
              <a:rPr lang="en-US" altLang="ja-JP" dirty="0"/>
              <a:t>(</a:t>
            </a:r>
            <a:r>
              <a:rPr lang="ja-JP" altLang="en-US" dirty="0"/>
              <a:t>測定</a:t>
            </a:r>
            <a:r>
              <a:rPr lang="en-US" altLang="ja-JP" dirty="0"/>
              <a:t>)</a:t>
            </a:r>
            <a:endParaRPr kumimoji="1" lang="ja-JP" altLang="en-US" dirty="0"/>
          </a:p>
        </p:txBody>
      </p:sp>
      <p:sp>
        <p:nvSpPr>
          <p:cNvPr id="67" name="テキスト ボックス 66">
            <a:extLst>
              <a:ext uri="{FF2B5EF4-FFF2-40B4-BE49-F238E27FC236}">
                <a16:creationId xmlns:a16="http://schemas.microsoft.com/office/drawing/2014/main" id="{E1DBC668-972A-474B-BB49-068E618D6451}"/>
              </a:ext>
            </a:extLst>
          </p:cNvPr>
          <p:cNvSpPr txBox="1"/>
          <p:nvPr/>
        </p:nvSpPr>
        <p:spPr>
          <a:xfrm>
            <a:off x="4514850" y="1171114"/>
            <a:ext cx="3163045" cy="523220"/>
          </a:xfrm>
          <a:prstGeom prst="rect">
            <a:avLst/>
          </a:prstGeom>
          <a:noFill/>
        </p:spPr>
        <p:txBody>
          <a:bodyPr wrap="none" rtlCol="0">
            <a:spAutoFit/>
          </a:bodyPr>
          <a:lstStyle/>
          <a:p>
            <a:r>
              <a:rPr lang="en-US" altLang="ja-JP" sz="1400" dirty="0">
                <a:latin typeface="ＭＳ Ｐゴシック" panose="020B0600070205080204" pitchFamily="50" charset="-128"/>
              </a:rPr>
              <a:t>1</a:t>
            </a:r>
            <a:r>
              <a:rPr lang="ja-JP" altLang="en-US" sz="1400" dirty="0">
                <a:latin typeface="ＭＳ Ｐゴシック" panose="020B0600070205080204" pitchFamily="50" charset="-128"/>
              </a:rPr>
              <a:t>．⑤部のハンドルを全開にする</a:t>
            </a:r>
            <a:endParaRPr lang="en-US" altLang="ja-JP" sz="1400" dirty="0">
              <a:latin typeface="ＭＳ Ｐゴシック" panose="020B0600070205080204" pitchFamily="50" charset="-128"/>
            </a:endParaRPr>
          </a:p>
          <a:p>
            <a:r>
              <a:rPr lang="ja-JP" altLang="en-US" sz="1400" dirty="0">
                <a:latin typeface="ＭＳ Ｐゴシック" panose="020B0600070205080204" pitchFamily="50" charset="-128"/>
              </a:rPr>
              <a:t>　　（荷重がかかっていない状態にする）</a:t>
            </a:r>
          </a:p>
        </p:txBody>
      </p:sp>
      <p:sp>
        <p:nvSpPr>
          <p:cNvPr id="68" name="テキスト ボックス 67">
            <a:extLst>
              <a:ext uri="{FF2B5EF4-FFF2-40B4-BE49-F238E27FC236}">
                <a16:creationId xmlns:a16="http://schemas.microsoft.com/office/drawing/2014/main" id="{13014C05-A7A8-4C31-9A12-478CFE85956B}"/>
              </a:ext>
            </a:extLst>
          </p:cNvPr>
          <p:cNvSpPr txBox="1"/>
          <p:nvPr/>
        </p:nvSpPr>
        <p:spPr>
          <a:xfrm>
            <a:off x="4514850" y="1927412"/>
            <a:ext cx="3417923" cy="307777"/>
          </a:xfrm>
          <a:prstGeom prst="rect">
            <a:avLst/>
          </a:prstGeom>
          <a:noFill/>
        </p:spPr>
        <p:txBody>
          <a:bodyPr wrap="none" rtlCol="0">
            <a:spAutoFit/>
          </a:bodyPr>
          <a:lstStyle/>
          <a:p>
            <a:r>
              <a:rPr lang="en-US" altLang="ja-JP" sz="1400" dirty="0">
                <a:latin typeface="ＭＳ Ｐゴシック" panose="020B0600070205080204" pitchFamily="50" charset="-128"/>
              </a:rPr>
              <a:t>2</a:t>
            </a:r>
            <a:r>
              <a:rPr lang="ja-JP" altLang="en-US" sz="1400" dirty="0">
                <a:latin typeface="ＭＳ Ｐゴシック" panose="020B0600070205080204" pitchFamily="50" charset="-128"/>
              </a:rPr>
              <a:t>．アンプを</a:t>
            </a:r>
            <a:r>
              <a:rPr lang="en-US" altLang="ja-JP" sz="1400" dirty="0">
                <a:latin typeface="ＭＳ Ｐゴシック" panose="020B0600070205080204" pitchFamily="50" charset="-128"/>
              </a:rPr>
              <a:t>reset</a:t>
            </a:r>
            <a:r>
              <a:rPr lang="ja-JP" altLang="en-US" sz="1400" dirty="0">
                <a:latin typeface="ＭＳ Ｐゴシック" panose="020B0600070205080204" pitchFamily="50" charset="-128"/>
              </a:rPr>
              <a:t>状態にする（ボタンを押す）</a:t>
            </a:r>
          </a:p>
        </p:txBody>
      </p:sp>
      <p:sp>
        <p:nvSpPr>
          <p:cNvPr id="69" name="テキスト ボックス 68">
            <a:extLst>
              <a:ext uri="{FF2B5EF4-FFF2-40B4-BE49-F238E27FC236}">
                <a16:creationId xmlns:a16="http://schemas.microsoft.com/office/drawing/2014/main" id="{BFA2A75A-9200-485F-ACCE-0C72762CD735}"/>
              </a:ext>
            </a:extLst>
          </p:cNvPr>
          <p:cNvSpPr txBox="1"/>
          <p:nvPr/>
        </p:nvSpPr>
        <p:spPr>
          <a:xfrm>
            <a:off x="4514850" y="3034776"/>
            <a:ext cx="3635932" cy="307777"/>
          </a:xfrm>
          <a:prstGeom prst="rect">
            <a:avLst/>
          </a:prstGeom>
          <a:noFill/>
        </p:spPr>
        <p:txBody>
          <a:bodyPr wrap="none" rtlCol="0">
            <a:spAutoFit/>
          </a:bodyPr>
          <a:lstStyle/>
          <a:p>
            <a:r>
              <a:rPr lang="en-US" altLang="ja-JP" sz="1400" dirty="0">
                <a:latin typeface="ＭＳ Ｐゴシック" panose="020B0600070205080204" pitchFamily="50" charset="-128"/>
              </a:rPr>
              <a:t>4</a:t>
            </a:r>
            <a:r>
              <a:rPr lang="ja-JP" altLang="en-US" sz="1400" dirty="0">
                <a:latin typeface="ＭＳ Ｐゴシック" panose="020B0600070205080204" pitchFamily="50" charset="-128"/>
              </a:rPr>
              <a:t>．アンプを</a:t>
            </a:r>
            <a:r>
              <a:rPr lang="en-US" altLang="ja-JP" sz="1400" dirty="0">
                <a:latin typeface="ＭＳ Ｐゴシック" panose="020B0600070205080204" pitchFamily="50" charset="-128"/>
              </a:rPr>
              <a:t>Operate</a:t>
            </a:r>
            <a:r>
              <a:rPr lang="ja-JP" altLang="en-US" sz="1400" dirty="0">
                <a:latin typeface="ＭＳ Ｐゴシック" panose="020B0600070205080204" pitchFamily="50" charset="-128"/>
              </a:rPr>
              <a:t>状態にする（ボタンを押す）</a:t>
            </a:r>
          </a:p>
        </p:txBody>
      </p:sp>
      <p:sp>
        <p:nvSpPr>
          <p:cNvPr id="70" name="テキスト ボックス 69">
            <a:extLst>
              <a:ext uri="{FF2B5EF4-FFF2-40B4-BE49-F238E27FC236}">
                <a16:creationId xmlns:a16="http://schemas.microsoft.com/office/drawing/2014/main" id="{69565D22-31A0-4233-B142-3C1F0F864E0B}"/>
              </a:ext>
            </a:extLst>
          </p:cNvPr>
          <p:cNvSpPr txBox="1"/>
          <p:nvPr/>
        </p:nvSpPr>
        <p:spPr>
          <a:xfrm>
            <a:off x="4514850" y="3581562"/>
            <a:ext cx="4043094" cy="523220"/>
          </a:xfrm>
          <a:prstGeom prst="rect">
            <a:avLst/>
          </a:prstGeom>
          <a:noFill/>
        </p:spPr>
        <p:txBody>
          <a:bodyPr wrap="none" rtlCol="0">
            <a:spAutoFit/>
          </a:bodyPr>
          <a:lstStyle/>
          <a:p>
            <a:r>
              <a:rPr lang="en-US" altLang="ja-JP" sz="1400" dirty="0">
                <a:latin typeface="ＭＳ Ｐゴシック" panose="020B0600070205080204" pitchFamily="50" charset="-128"/>
              </a:rPr>
              <a:t>5</a:t>
            </a:r>
            <a:r>
              <a:rPr lang="ja-JP" altLang="en-US" sz="1400" dirty="0">
                <a:latin typeface="ＭＳ Ｐゴシック" panose="020B0600070205080204" pitchFamily="50" charset="-128"/>
              </a:rPr>
              <a:t>．⑤部のハンドルを，⑦部の重りが浮く程度に回す</a:t>
            </a:r>
          </a:p>
          <a:p>
            <a:r>
              <a:rPr lang="en-US" altLang="ja-JP" sz="1400" dirty="0">
                <a:highlight>
                  <a:srgbClr val="FFFF00"/>
                </a:highlight>
                <a:latin typeface="ＭＳ Ｐゴシック" panose="020B0600070205080204" pitchFamily="50" charset="-128"/>
              </a:rPr>
              <a:t>※</a:t>
            </a:r>
            <a:r>
              <a:rPr lang="ja-JP" altLang="en-US" sz="1400" dirty="0">
                <a:highlight>
                  <a:srgbClr val="FFFF00"/>
                </a:highlight>
                <a:latin typeface="ＭＳ Ｐゴシック" panose="020B0600070205080204" pitchFamily="50" charset="-128"/>
              </a:rPr>
              <a:t>油の漏れがないか注意する</a:t>
            </a:r>
          </a:p>
        </p:txBody>
      </p:sp>
      <p:sp>
        <p:nvSpPr>
          <p:cNvPr id="71" name="テキスト ボックス 70">
            <a:extLst>
              <a:ext uri="{FF2B5EF4-FFF2-40B4-BE49-F238E27FC236}">
                <a16:creationId xmlns:a16="http://schemas.microsoft.com/office/drawing/2014/main" id="{99ACFC9E-5C5D-4A52-86FC-D2B577D116BB}"/>
              </a:ext>
            </a:extLst>
          </p:cNvPr>
          <p:cNvSpPr txBox="1"/>
          <p:nvPr/>
        </p:nvSpPr>
        <p:spPr>
          <a:xfrm>
            <a:off x="4519141" y="4339466"/>
            <a:ext cx="4624859" cy="307777"/>
          </a:xfrm>
          <a:prstGeom prst="rect">
            <a:avLst/>
          </a:prstGeom>
          <a:noFill/>
        </p:spPr>
        <p:txBody>
          <a:bodyPr wrap="square" rtlCol="0">
            <a:spAutoFit/>
          </a:bodyPr>
          <a:lstStyle/>
          <a:p>
            <a:r>
              <a:rPr lang="en-US" altLang="ja-JP" sz="1400" dirty="0">
                <a:latin typeface="ＭＳ Ｐゴシック" panose="020B0600070205080204" pitchFamily="50" charset="-128"/>
              </a:rPr>
              <a:t>6</a:t>
            </a:r>
            <a:r>
              <a:rPr lang="ja-JP" altLang="en-US" sz="1400" dirty="0">
                <a:latin typeface="ＭＳ Ｐゴシック" panose="020B0600070205080204" pitchFamily="50" charset="-128"/>
              </a:rPr>
              <a:t>．重りが浮いた状態で，オシロスコープの電圧を記録する</a:t>
            </a:r>
          </a:p>
        </p:txBody>
      </p:sp>
      <p:sp>
        <p:nvSpPr>
          <p:cNvPr id="72" name="テキスト ボックス 71">
            <a:extLst>
              <a:ext uri="{FF2B5EF4-FFF2-40B4-BE49-F238E27FC236}">
                <a16:creationId xmlns:a16="http://schemas.microsoft.com/office/drawing/2014/main" id="{CD71F019-7856-49E4-8F14-1C80B54372FE}"/>
              </a:ext>
            </a:extLst>
          </p:cNvPr>
          <p:cNvSpPr txBox="1"/>
          <p:nvPr/>
        </p:nvSpPr>
        <p:spPr>
          <a:xfrm>
            <a:off x="4405504" y="5364670"/>
            <a:ext cx="4711546" cy="1384995"/>
          </a:xfrm>
          <a:prstGeom prst="rect">
            <a:avLst/>
          </a:prstGeom>
          <a:noFill/>
        </p:spPr>
        <p:txBody>
          <a:bodyPr wrap="square" rtlCol="0">
            <a:spAutoFit/>
          </a:bodyPr>
          <a:lstStyle/>
          <a:p>
            <a:r>
              <a:rPr lang="en-US" altLang="ja-JP" sz="1400" dirty="0">
                <a:latin typeface="ＭＳ Ｐゴシック" panose="020B0600070205080204" pitchFamily="50" charset="-128"/>
                <a:ea typeface="ＭＳ Ｐゴシック" panose="020B0600070205080204" pitchFamily="50" charset="-128"/>
              </a:rPr>
              <a:t>※ </a:t>
            </a:r>
            <a:r>
              <a:rPr lang="ja-JP" altLang="en-US" sz="1400" dirty="0">
                <a:latin typeface="ＭＳ Ｐゴシック" panose="020B0600070205080204" pitchFamily="50" charset="-128"/>
                <a:ea typeface="ＭＳ Ｐゴシック" panose="020B0600070205080204" pitchFamily="50" charset="-128"/>
              </a:rPr>
              <a:t>測定は重りを増やす手順と重りを減らす手順で行い，</a:t>
            </a:r>
            <a:endParaRPr lang="en-US" altLang="ja-JP" sz="1400" dirty="0">
              <a:latin typeface="ＭＳ Ｐゴシック" panose="020B0600070205080204" pitchFamily="50" charset="-128"/>
              <a:ea typeface="ＭＳ Ｐゴシック" panose="020B0600070205080204" pitchFamily="50" charset="-128"/>
            </a:endParaRPr>
          </a:p>
          <a:p>
            <a:r>
              <a:rPr lang="en-US" altLang="ja-JP" sz="1400" dirty="0">
                <a:latin typeface="ＭＳ Ｐゴシック" panose="020B0600070205080204" pitchFamily="50" charset="-128"/>
                <a:ea typeface="ＭＳ Ｐゴシック" panose="020B0600070205080204" pitchFamily="50" charset="-128"/>
              </a:rPr>
              <a:t> </a:t>
            </a:r>
            <a:r>
              <a:rPr lang="ja-JP" altLang="en-US" sz="1400" dirty="0">
                <a:latin typeface="ＭＳ Ｐゴシック" panose="020B0600070205080204" pitchFamily="50" charset="-128"/>
                <a:ea typeface="ＭＳ Ｐゴシック" panose="020B0600070205080204" pitchFamily="50" charset="-128"/>
              </a:rPr>
              <a:t>　 それらの平均値を測定値とする</a:t>
            </a:r>
            <a:endParaRPr lang="en-US" altLang="ja-JP" sz="1400" dirty="0">
              <a:latin typeface="ＭＳ Ｐゴシック" panose="020B0600070205080204" pitchFamily="50" charset="-128"/>
              <a:ea typeface="ＭＳ Ｐゴシック" panose="020B0600070205080204" pitchFamily="50" charset="-128"/>
            </a:endParaRPr>
          </a:p>
          <a:p>
            <a:r>
              <a:rPr lang="en-US" altLang="ja-JP" sz="1400" dirty="0">
                <a:latin typeface="ＭＳ Ｐゴシック" panose="020B0600070205080204" pitchFamily="50" charset="-128"/>
                <a:ea typeface="ＭＳ Ｐゴシック" panose="020B0600070205080204" pitchFamily="50" charset="-128"/>
              </a:rPr>
              <a:t>※ </a:t>
            </a:r>
            <a:r>
              <a:rPr lang="ja-JP" altLang="en-US" sz="1400" dirty="0">
                <a:latin typeface="ＭＳ Ｐゴシック" panose="020B0600070205080204" pitchFamily="50" charset="-128"/>
                <a:ea typeface="ＭＳ Ｐゴシック" panose="020B0600070205080204" pitchFamily="50" charset="-128"/>
              </a:rPr>
              <a:t>オイル漏れがある場合，重りを増やしていくと電圧値が</a:t>
            </a:r>
            <a:endParaRPr lang="en-US" altLang="ja-JP" sz="1400" dirty="0">
              <a:latin typeface="ＭＳ Ｐゴシック" panose="020B0600070205080204" pitchFamily="50" charset="-128"/>
              <a:ea typeface="ＭＳ Ｐゴシック" panose="020B0600070205080204" pitchFamily="50" charset="-128"/>
            </a:endParaRPr>
          </a:p>
          <a:p>
            <a:r>
              <a:rPr lang="ja-JP" altLang="en-US" sz="1400" dirty="0">
                <a:latin typeface="ＭＳ Ｐゴシック" panose="020B0600070205080204" pitchFamily="50" charset="-128"/>
                <a:ea typeface="ＭＳ Ｐゴシック" panose="020B0600070205080204" pitchFamily="50" charset="-128"/>
              </a:rPr>
              <a:t>　  上昇しなくなる（正常であれば線形的に電圧値が上昇）</a:t>
            </a:r>
            <a:endParaRPr lang="en-US" altLang="ja-JP" sz="1400" dirty="0">
              <a:latin typeface="ＭＳ Ｐゴシック" panose="020B0600070205080204" pitchFamily="50" charset="-128"/>
              <a:ea typeface="ＭＳ Ｐゴシック" panose="020B0600070205080204" pitchFamily="50" charset="-128"/>
            </a:endParaRPr>
          </a:p>
          <a:p>
            <a:r>
              <a:rPr lang="en-US" altLang="ja-JP" sz="1400" dirty="0">
                <a:latin typeface="ＭＳ Ｐゴシック" panose="020B0600070205080204" pitchFamily="50" charset="-128"/>
                <a:ea typeface="ＭＳ Ｐゴシック" panose="020B0600070205080204" pitchFamily="50" charset="-128"/>
              </a:rPr>
              <a:t>※ </a:t>
            </a:r>
            <a:r>
              <a:rPr lang="ja-JP" altLang="en-US" sz="1400" dirty="0">
                <a:latin typeface="ＭＳ Ｐゴシック" panose="020B0600070205080204" pitchFamily="50" charset="-128"/>
                <a:ea typeface="ＭＳ Ｐゴシック" panose="020B0600070205080204" pitchFamily="50" charset="-128"/>
              </a:rPr>
              <a:t>アンプは</a:t>
            </a:r>
            <a:r>
              <a:rPr lang="en-US" altLang="ja-JP" sz="1400" dirty="0">
                <a:latin typeface="ＭＳ Ｐゴシック" panose="020B0600070205080204" pitchFamily="50" charset="-128"/>
                <a:ea typeface="ＭＳ Ｐゴシック" panose="020B0600070205080204" pitchFamily="50" charset="-128"/>
              </a:rPr>
              <a:t>reset</a:t>
            </a:r>
            <a:r>
              <a:rPr lang="ja-JP" altLang="en-US" sz="1400" dirty="0">
                <a:latin typeface="ＭＳ Ｐゴシック" panose="020B0600070205080204" pitchFamily="50" charset="-128"/>
                <a:ea typeface="ＭＳ Ｐゴシック" panose="020B0600070205080204" pitchFamily="50" charset="-128"/>
              </a:rPr>
              <a:t>時に加わっている負荷が，次回オペレート</a:t>
            </a:r>
            <a:endParaRPr lang="en-US" altLang="ja-JP" sz="1400" dirty="0">
              <a:latin typeface="ＭＳ Ｐゴシック" panose="020B0600070205080204" pitchFamily="50" charset="-128"/>
              <a:ea typeface="ＭＳ Ｐゴシック" panose="020B0600070205080204" pitchFamily="50" charset="-128"/>
            </a:endParaRPr>
          </a:p>
          <a:p>
            <a:r>
              <a:rPr lang="ja-JP" altLang="en-US" sz="1400" dirty="0">
                <a:latin typeface="ＭＳ Ｐゴシック" panose="020B0600070205080204" pitchFamily="50" charset="-128"/>
                <a:ea typeface="ＭＳ Ｐゴシック" panose="020B0600070205080204" pitchFamily="50" charset="-128"/>
              </a:rPr>
              <a:t>　  時のゼロ点になるため，</a:t>
            </a:r>
            <a:r>
              <a:rPr lang="en-US" altLang="ja-JP" sz="1400" dirty="0">
                <a:latin typeface="ＭＳ Ｐゴシック" panose="020B0600070205080204" pitchFamily="50" charset="-128"/>
                <a:ea typeface="ＭＳ Ｐゴシック" panose="020B0600070205080204" pitchFamily="50" charset="-128"/>
              </a:rPr>
              <a:t>reset</a:t>
            </a:r>
            <a:r>
              <a:rPr lang="ja-JP" altLang="en-US" sz="1400" dirty="0">
                <a:latin typeface="ＭＳ Ｐゴシック" panose="020B0600070205080204" pitchFamily="50" charset="-128"/>
                <a:ea typeface="ＭＳ Ｐゴシック" panose="020B0600070205080204" pitchFamily="50" charset="-128"/>
              </a:rPr>
              <a:t>のタイミングに注意すること</a:t>
            </a:r>
            <a:endParaRPr lang="en-US" altLang="ja-JP" sz="1400" dirty="0">
              <a:latin typeface="ＭＳ Ｐゴシック" panose="020B0600070205080204" pitchFamily="50" charset="-128"/>
              <a:ea typeface="ＭＳ Ｐゴシック" panose="020B0600070205080204" pitchFamily="50" charset="-128"/>
            </a:endParaRPr>
          </a:p>
        </p:txBody>
      </p:sp>
      <p:sp>
        <p:nvSpPr>
          <p:cNvPr id="73" name="矢印: 下 72">
            <a:extLst>
              <a:ext uri="{FF2B5EF4-FFF2-40B4-BE49-F238E27FC236}">
                <a16:creationId xmlns:a16="http://schemas.microsoft.com/office/drawing/2014/main" id="{9D5BC158-F9DF-4B12-848B-CB9EA087F62A}"/>
              </a:ext>
            </a:extLst>
          </p:cNvPr>
          <p:cNvSpPr/>
          <p:nvPr/>
        </p:nvSpPr>
        <p:spPr>
          <a:xfrm>
            <a:off x="4965181" y="4670228"/>
            <a:ext cx="484632" cy="1980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grpSp>
        <p:nvGrpSpPr>
          <p:cNvPr id="3" name="グループ化 2">
            <a:extLst>
              <a:ext uri="{FF2B5EF4-FFF2-40B4-BE49-F238E27FC236}">
                <a16:creationId xmlns:a16="http://schemas.microsoft.com/office/drawing/2014/main" id="{B75B6370-7D12-43A6-8958-C32C41A9BECD}"/>
              </a:ext>
            </a:extLst>
          </p:cNvPr>
          <p:cNvGrpSpPr/>
          <p:nvPr/>
        </p:nvGrpSpPr>
        <p:grpSpPr>
          <a:xfrm>
            <a:off x="86293" y="1028353"/>
            <a:ext cx="4269683" cy="5686747"/>
            <a:chOff x="316130" y="976045"/>
            <a:chExt cx="4269683" cy="5686747"/>
          </a:xfrm>
        </p:grpSpPr>
        <p:pic>
          <p:nvPicPr>
            <p:cNvPr id="59" name="図 58" descr="屋内, 小さい, 座る, キッチン が含まれている画像&#10;&#10;自動的に生成された説明">
              <a:extLst>
                <a:ext uri="{FF2B5EF4-FFF2-40B4-BE49-F238E27FC236}">
                  <a16:creationId xmlns:a16="http://schemas.microsoft.com/office/drawing/2014/main" id="{0E380E0F-C8EC-46D6-9F20-AE297A92CA1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1792" y="976045"/>
              <a:ext cx="4194021" cy="5686747"/>
            </a:xfrm>
            <a:prstGeom prst="rect">
              <a:avLst/>
            </a:prstGeom>
          </p:spPr>
        </p:pic>
        <p:sp>
          <p:nvSpPr>
            <p:cNvPr id="60" name="テキスト ボックス 59">
              <a:extLst>
                <a:ext uri="{FF2B5EF4-FFF2-40B4-BE49-F238E27FC236}">
                  <a16:creationId xmlns:a16="http://schemas.microsoft.com/office/drawing/2014/main" id="{7EFD477F-BBAB-402A-BD7C-FE427BB1E7D0}"/>
                </a:ext>
              </a:extLst>
            </p:cNvPr>
            <p:cNvSpPr txBox="1"/>
            <p:nvPr/>
          </p:nvSpPr>
          <p:spPr>
            <a:xfrm>
              <a:off x="523515" y="5420292"/>
              <a:ext cx="492443" cy="461665"/>
            </a:xfrm>
            <a:prstGeom prst="rect">
              <a:avLst/>
            </a:prstGeom>
            <a:noFill/>
          </p:spPr>
          <p:txBody>
            <a:bodyPr wrap="none" rtlCol="0">
              <a:spAutoFit/>
            </a:bodyPr>
            <a:lstStyle/>
            <a:p>
              <a:r>
                <a:rPr lang="ja-JP" altLang="en-US" sz="2400" dirty="0">
                  <a:solidFill>
                    <a:srgbClr val="FF0000"/>
                  </a:solidFill>
                  <a:highlight>
                    <a:srgbClr val="FFFF00"/>
                  </a:highlight>
                  <a:latin typeface="ＭＳ Ｐゴシック" panose="020B0600070205080204" pitchFamily="50" charset="-128"/>
                  <a:ea typeface="ＭＳ Ｐゴシック" panose="020B0600070205080204" pitchFamily="50" charset="-128"/>
                </a:rPr>
                <a:t>①</a:t>
              </a:r>
            </a:p>
          </p:txBody>
        </p:sp>
        <p:sp>
          <p:nvSpPr>
            <p:cNvPr id="61" name="テキスト ボックス 60">
              <a:extLst>
                <a:ext uri="{FF2B5EF4-FFF2-40B4-BE49-F238E27FC236}">
                  <a16:creationId xmlns:a16="http://schemas.microsoft.com/office/drawing/2014/main" id="{CB30654F-C9C6-4DFA-987B-9FC8C65305B8}"/>
                </a:ext>
              </a:extLst>
            </p:cNvPr>
            <p:cNvSpPr txBox="1"/>
            <p:nvPr/>
          </p:nvSpPr>
          <p:spPr>
            <a:xfrm>
              <a:off x="4069083" y="3817160"/>
              <a:ext cx="45719" cy="461665"/>
            </a:xfrm>
            <a:prstGeom prst="rect">
              <a:avLst/>
            </a:prstGeom>
            <a:noFill/>
          </p:spPr>
          <p:txBody>
            <a:bodyPr wrap="square" rtlCol="0">
              <a:spAutoFit/>
            </a:bodyPr>
            <a:lstStyle/>
            <a:p>
              <a:r>
                <a:rPr lang="ja-JP" altLang="en-US" sz="2400" dirty="0">
                  <a:solidFill>
                    <a:srgbClr val="FF0000"/>
                  </a:solidFill>
                  <a:highlight>
                    <a:srgbClr val="FFFF00"/>
                  </a:highlight>
                  <a:latin typeface="ＭＳ Ｐゴシック" panose="020B0600070205080204" pitchFamily="50" charset="-128"/>
                  <a:ea typeface="ＭＳ Ｐゴシック" panose="020B0600070205080204" pitchFamily="50" charset="-128"/>
                </a:rPr>
                <a:t>②</a:t>
              </a:r>
            </a:p>
          </p:txBody>
        </p:sp>
        <p:sp>
          <p:nvSpPr>
            <p:cNvPr id="62" name="テキスト ボックス 61">
              <a:extLst>
                <a:ext uri="{FF2B5EF4-FFF2-40B4-BE49-F238E27FC236}">
                  <a16:creationId xmlns:a16="http://schemas.microsoft.com/office/drawing/2014/main" id="{6F290A41-4B76-4397-99F6-631FFA2337BA}"/>
                </a:ext>
              </a:extLst>
            </p:cNvPr>
            <p:cNvSpPr txBox="1"/>
            <p:nvPr/>
          </p:nvSpPr>
          <p:spPr>
            <a:xfrm>
              <a:off x="2078185" y="2250519"/>
              <a:ext cx="492443" cy="461665"/>
            </a:xfrm>
            <a:prstGeom prst="rect">
              <a:avLst/>
            </a:prstGeom>
            <a:noFill/>
          </p:spPr>
          <p:txBody>
            <a:bodyPr wrap="none" rtlCol="0">
              <a:spAutoFit/>
            </a:bodyPr>
            <a:lstStyle/>
            <a:p>
              <a:r>
                <a:rPr lang="ja-JP" altLang="en-US" sz="2400" dirty="0">
                  <a:solidFill>
                    <a:srgbClr val="FF0000"/>
                  </a:solidFill>
                  <a:highlight>
                    <a:srgbClr val="FFFF00"/>
                  </a:highlight>
                  <a:latin typeface="ＭＳ Ｐゴシック" panose="020B0600070205080204" pitchFamily="50" charset="-128"/>
                  <a:ea typeface="ＭＳ Ｐゴシック" panose="020B0600070205080204" pitchFamily="50" charset="-128"/>
                </a:rPr>
                <a:t>③</a:t>
              </a:r>
            </a:p>
          </p:txBody>
        </p:sp>
        <p:sp>
          <p:nvSpPr>
            <p:cNvPr id="63" name="テキスト ボックス 62">
              <a:extLst>
                <a:ext uri="{FF2B5EF4-FFF2-40B4-BE49-F238E27FC236}">
                  <a16:creationId xmlns:a16="http://schemas.microsoft.com/office/drawing/2014/main" id="{B8DD46E1-47A6-4922-8E35-E4C8D5BB7E98}"/>
                </a:ext>
              </a:extLst>
            </p:cNvPr>
            <p:cNvSpPr txBox="1"/>
            <p:nvPr/>
          </p:nvSpPr>
          <p:spPr>
            <a:xfrm>
              <a:off x="2877396" y="3287727"/>
              <a:ext cx="492443" cy="461665"/>
            </a:xfrm>
            <a:prstGeom prst="rect">
              <a:avLst/>
            </a:prstGeom>
            <a:noFill/>
          </p:spPr>
          <p:txBody>
            <a:bodyPr wrap="none" rtlCol="0">
              <a:spAutoFit/>
            </a:bodyPr>
            <a:lstStyle/>
            <a:p>
              <a:r>
                <a:rPr lang="ja-JP" altLang="en-US" sz="2400" dirty="0">
                  <a:solidFill>
                    <a:srgbClr val="FF0000"/>
                  </a:solidFill>
                  <a:highlight>
                    <a:srgbClr val="FFFF00"/>
                  </a:highlight>
                  <a:latin typeface="ＭＳ Ｐゴシック" panose="020B0600070205080204" pitchFamily="50" charset="-128"/>
                  <a:ea typeface="ＭＳ Ｐゴシック" panose="020B0600070205080204" pitchFamily="50" charset="-128"/>
                </a:rPr>
                <a:t>④</a:t>
              </a:r>
            </a:p>
          </p:txBody>
        </p:sp>
        <p:sp>
          <p:nvSpPr>
            <p:cNvPr id="64" name="テキスト ボックス 63">
              <a:extLst>
                <a:ext uri="{FF2B5EF4-FFF2-40B4-BE49-F238E27FC236}">
                  <a16:creationId xmlns:a16="http://schemas.microsoft.com/office/drawing/2014/main" id="{EEA8FE32-39AA-4382-9606-E0F267BF8E9C}"/>
                </a:ext>
              </a:extLst>
            </p:cNvPr>
            <p:cNvSpPr txBox="1"/>
            <p:nvPr/>
          </p:nvSpPr>
          <p:spPr>
            <a:xfrm>
              <a:off x="3162249" y="5881958"/>
              <a:ext cx="492443" cy="461665"/>
            </a:xfrm>
            <a:prstGeom prst="rect">
              <a:avLst/>
            </a:prstGeom>
            <a:noFill/>
          </p:spPr>
          <p:txBody>
            <a:bodyPr wrap="none" rtlCol="0">
              <a:spAutoFit/>
            </a:bodyPr>
            <a:lstStyle/>
            <a:p>
              <a:r>
                <a:rPr lang="ja-JP" altLang="en-US" sz="2400" dirty="0">
                  <a:solidFill>
                    <a:srgbClr val="FF0000"/>
                  </a:solidFill>
                  <a:highlight>
                    <a:srgbClr val="FFFF00"/>
                  </a:highlight>
                  <a:latin typeface="ＭＳ Ｐゴシック" panose="020B0600070205080204" pitchFamily="50" charset="-128"/>
                  <a:ea typeface="ＭＳ Ｐゴシック" panose="020B0600070205080204" pitchFamily="50" charset="-128"/>
                </a:rPr>
                <a:t>⑤</a:t>
              </a:r>
            </a:p>
          </p:txBody>
        </p:sp>
        <p:sp>
          <p:nvSpPr>
            <p:cNvPr id="65" name="テキスト ボックス 64">
              <a:extLst>
                <a:ext uri="{FF2B5EF4-FFF2-40B4-BE49-F238E27FC236}">
                  <a16:creationId xmlns:a16="http://schemas.microsoft.com/office/drawing/2014/main" id="{32DBEA2C-353B-4B78-89C4-D5A1C4910292}"/>
                </a:ext>
              </a:extLst>
            </p:cNvPr>
            <p:cNvSpPr txBox="1"/>
            <p:nvPr/>
          </p:nvSpPr>
          <p:spPr>
            <a:xfrm>
              <a:off x="3868581" y="4960271"/>
              <a:ext cx="492443" cy="461665"/>
            </a:xfrm>
            <a:prstGeom prst="rect">
              <a:avLst/>
            </a:prstGeom>
            <a:noFill/>
          </p:spPr>
          <p:txBody>
            <a:bodyPr wrap="none" rtlCol="0">
              <a:spAutoFit/>
            </a:bodyPr>
            <a:lstStyle/>
            <a:p>
              <a:r>
                <a:rPr lang="ja-JP" altLang="en-US" sz="2400" dirty="0">
                  <a:solidFill>
                    <a:srgbClr val="FF0000"/>
                  </a:solidFill>
                  <a:highlight>
                    <a:srgbClr val="FFFF00"/>
                  </a:highlight>
                  <a:latin typeface="ＭＳ Ｐゴシック" panose="020B0600070205080204" pitchFamily="50" charset="-128"/>
                  <a:ea typeface="ＭＳ Ｐゴシック" panose="020B0600070205080204" pitchFamily="50" charset="-128"/>
                </a:rPr>
                <a:t>⑥</a:t>
              </a:r>
            </a:p>
          </p:txBody>
        </p:sp>
        <p:sp>
          <p:nvSpPr>
            <p:cNvPr id="79" name="テキスト ボックス 78">
              <a:extLst>
                <a:ext uri="{FF2B5EF4-FFF2-40B4-BE49-F238E27FC236}">
                  <a16:creationId xmlns:a16="http://schemas.microsoft.com/office/drawing/2014/main" id="{F622D13C-A7CE-4C94-9544-5CEFD77F9655}"/>
                </a:ext>
              </a:extLst>
            </p:cNvPr>
            <p:cNvSpPr txBox="1"/>
            <p:nvPr/>
          </p:nvSpPr>
          <p:spPr>
            <a:xfrm>
              <a:off x="316130" y="3429001"/>
              <a:ext cx="492443" cy="461665"/>
            </a:xfrm>
            <a:prstGeom prst="rect">
              <a:avLst/>
            </a:prstGeom>
            <a:noFill/>
          </p:spPr>
          <p:txBody>
            <a:bodyPr wrap="none" rtlCol="0">
              <a:spAutoFit/>
            </a:bodyPr>
            <a:lstStyle/>
            <a:p>
              <a:r>
                <a:rPr lang="ja-JP" altLang="en-US" sz="2400" dirty="0">
                  <a:solidFill>
                    <a:srgbClr val="FF0000"/>
                  </a:solidFill>
                  <a:highlight>
                    <a:srgbClr val="FFFF00"/>
                  </a:highlight>
                  <a:latin typeface="ＭＳ Ｐゴシック" panose="020B0600070205080204" pitchFamily="50" charset="-128"/>
                  <a:ea typeface="ＭＳ Ｐゴシック" panose="020B0600070205080204" pitchFamily="50" charset="-128"/>
                </a:rPr>
                <a:t>⑦</a:t>
              </a:r>
            </a:p>
          </p:txBody>
        </p:sp>
      </p:grpSp>
      <p:sp>
        <p:nvSpPr>
          <p:cNvPr id="87" name="矢印: 下 86">
            <a:extLst>
              <a:ext uri="{FF2B5EF4-FFF2-40B4-BE49-F238E27FC236}">
                <a16:creationId xmlns:a16="http://schemas.microsoft.com/office/drawing/2014/main" id="{4525550F-2F0D-4BF7-AB59-4ABD97500F85}"/>
              </a:ext>
            </a:extLst>
          </p:cNvPr>
          <p:cNvSpPr/>
          <p:nvPr/>
        </p:nvSpPr>
        <p:spPr>
          <a:xfrm>
            <a:off x="4965181" y="1700808"/>
            <a:ext cx="484632" cy="1980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8" name="矢印: 下 87">
            <a:extLst>
              <a:ext uri="{FF2B5EF4-FFF2-40B4-BE49-F238E27FC236}">
                <a16:creationId xmlns:a16="http://schemas.microsoft.com/office/drawing/2014/main" id="{F4ED1F0C-6E62-49B0-8D7E-FFE672FBA72A}"/>
              </a:ext>
            </a:extLst>
          </p:cNvPr>
          <p:cNvSpPr/>
          <p:nvPr/>
        </p:nvSpPr>
        <p:spPr>
          <a:xfrm>
            <a:off x="4965181" y="2806566"/>
            <a:ext cx="484632" cy="1980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9" name="矢印: 下 88">
            <a:extLst>
              <a:ext uri="{FF2B5EF4-FFF2-40B4-BE49-F238E27FC236}">
                <a16:creationId xmlns:a16="http://schemas.microsoft.com/office/drawing/2014/main" id="{41BF7BA6-B539-4FFC-9CE7-EF7EC78D8EF5}"/>
              </a:ext>
            </a:extLst>
          </p:cNvPr>
          <p:cNvSpPr/>
          <p:nvPr/>
        </p:nvSpPr>
        <p:spPr>
          <a:xfrm>
            <a:off x="4965181" y="3356992"/>
            <a:ext cx="484632" cy="1980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3" name="矢印: 下 92">
            <a:extLst>
              <a:ext uri="{FF2B5EF4-FFF2-40B4-BE49-F238E27FC236}">
                <a16:creationId xmlns:a16="http://schemas.microsoft.com/office/drawing/2014/main" id="{71F3C28F-1806-4F8C-B6F9-204187E5447E}"/>
              </a:ext>
            </a:extLst>
          </p:cNvPr>
          <p:cNvSpPr/>
          <p:nvPr/>
        </p:nvSpPr>
        <p:spPr>
          <a:xfrm>
            <a:off x="4965181" y="4114896"/>
            <a:ext cx="484632" cy="1980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31" name="テキスト ボックス 130">
            <a:extLst>
              <a:ext uri="{FF2B5EF4-FFF2-40B4-BE49-F238E27FC236}">
                <a16:creationId xmlns:a16="http://schemas.microsoft.com/office/drawing/2014/main" id="{F9985CDB-4501-4EC2-9225-408AAE468E0D}"/>
              </a:ext>
            </a:extLst>
          </p:cNvPr>
          <p:cNvSpPr txBox="1"/>
          <p:nvPr/>
        </p:nvSpPr>
        <p:spPr>
          <a:xfrm>
            <a:off x="4514850" y="4898438"/>
            <a:ext cx="1750800" cy="307777"/>
          </a:xfrm>
          <a:prstGeom prst="rect">
            <a:avLst/>
          </a:prstGeom>
          <a:noFill/>
        </p:spPr>
        <p:txBody>
          <a:bodyPr wrap="none" rtlCol="0">
            <a:spAutoFit/>
          </a:bodyPr>
          <a:lstStyle/>
          <a:p>
            <a:r>
              <a:rPr lang="en-US" altLang="ja-JP" sz="1400" dirty="0">
                <a:latin typeface="ＭＳ Ｐゴシック" panose="020B0600070205080204" pitchFamily="50" charset="-128"/>
              </a:rPr>
              <a:t>7</a:t>
            </a:r>
            <a:r>
              <a:rPr lang="ja-JP" altLang="en-US" sz="1400" dirty="0">
                <a:latin typeface="ＭＳ Ｐゴシック" panose="020B0600070205080204" pitchFamily="50" charset="-128"/>
              </a:rPr>
              <a:t>．</a:t>
            </a:r>
            <a:r>
              <a:rPr lang="en-US" altLang="ja-JP" sz="1400" dirty="0">
                <a:latin typeface="ＭＳ Ｐゴシック" panose="020B0600070205080204" pitchFamily="50" charset="-128"/>
              </a:rPr>
              <a:t>1</a:t>
            </a:r>
            <a:r>
              <a:rPr lang="ja-JP" altLang="en-US" sz="1400" dirty="0">
                <a:latin typeface="ＭＳ Ｐゴシック" panose="020B0600070205080204" pitchFamily="50" charset="-128"/>
              </a:rPr>
              <a:t>に戻り，繰り返す</a:t>
            </a:r>
          </a:p>
        </p:txBody>
      </p:sp>
      <p:sp>
        <p:nvSpPr>
          <p:cNvPr id="26" name="テキスト ボックス 25">
            <a:extLst>
              <a:ext uri="{FF2B5EF4-FFF2-40B4-BE49-F238E27FC236}">
                <a16:creationId xmlns:a16="http://schemas.microsoft.com/office/drawing/2014/main" id="{B94F6D47-DECE-4C3A-BB6F-EFDF7E71D1E3}"/>
              </a:ext>
            </a:extLst>
          </p:cNvPr>
          <p:cNvSpPr txBox="1"/>
          <p:nvPr/>
        </p:nvSpPr>
        <p:spPr>
          <a:xfrm>
            <a:off x="4514850" y="2480710"/>
            <a:ext cx="1903085" cy="307777"/>
          </a:xfrm>
          <a:prstGeom prst="rect">
            <a:avLst/>
          </a:prstGeom>
          <a:noFill/>
        </p:spPr>
        <p:txBody>
          <a:bodyPr wrap="none" rtlCol="0">
            <a:spAutoFit/>
          </a:bodyPr>
          <a:lstStyle/>
          <a:p>
            <a:r>
              <a:rPr lang="en-US" altLang="ja-JP" sz="1400" dirty="0">
                <a:latin typeface="ＭＳ Ｐゴシック" panose="020B0600070205080204" pitchFamily="50" charset="-128"/>
              </a:rPr>
              <a:t>3</a:t>
            </a:r>
            <a:r>
              <a:rPr lang="ja-JP" altLang="en-US" sz="1400" dirty="0">
                <a:latin typeface="ＭＳ Ｐゴシック" panose="020B0600070205080204" pitchFamily="50" charset="-128"/>
              </a:rPr>
              <a:t>．⑦部に重りを載せる</a:t>
            </a:r>
          </a:p>
        </p:txBody>
      </p:sp>
      <p:sp>
        <p:nvSpPr>
          <p:cNvPr id="27" name="矢印: 下 26">
            <a:extLst>
              <a:ext uri="{FF2B5EF4-FFF2-40B4-BE49-F238E27FC236}">
                <a16:creationId xmlns:a16="http://schemas.microsoft.com/office/drawing/2014/main" id="{5D0AA460-2526-45DA-AAB4-D70DADE20EE8}"/>
              </a:ext>
            </a:extLst>
          </p:cNvPr>
          <p:cNvSpPr/>
          <p:nvPr/>
        </p:nvSpPr>
        <p:spPr>
          <a:xfrm>
            <a:off x="4965181" y="2251272"/>
            <a:ext cx="484632" cy="1980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Tree>
    <p:extLst>
      <p:ext uri="{BB962C8B-B14F-4D97-AF65-F5344CB8AC3E}">
        <p14:creationId xmlns:p14="http://schemas.microsoft.com/office/powerpoint/2010/main" val="3146228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注意事項</a:t>
            </a:r>
          </a:p>
        </p:txBody>
      </p:sp>
      <p:sp>
        <p:nvSpPr>
          <p:cNvPr id="28" name="テキスト ボックス 27">
            <a:extLst>
              <a:ext uri="{FF2B5EF4-FFF2-40B4-BE49-F238E27FC236}">
                <a16:creationId xmlns:a16="http://schemas.microsoft.com/office/drawing/2014/main" id="{EDD957D0-8A4D-4695-864E-B727A5E50E8D}"/>
              </a:ext>
            </a:extLst>
          </p:cNvPr>
          <p:cNvSpPr txBox="1"/>
          <p:nvPr/>
        </p:nvSpPr>
        <p:spPr>
          <a:xfrm>
            <a:off x="327563" y="1363134"/>
            <a:ext cx="3884397" cy="338554"/>
          </a:xfrm>
          <a:prstGeom prst="rect">
            <a:avLst/>
          </a:prstGeom>
          <a:noFill/>
        </p:spPr>
        <p:txBody>
          <a:bodyPr wrap="none" rtlCol="0">
            <a:spAutoFit/>
          </a:bodyPr>
          <a:lstStyle/>
          <a:p>
            <a:pPr algn="ctr"/>
            <a:r>
              <a:rPr lang="ja-JP" altLang="en-US" sz="1600" dirty="0">
                <a:latin typeface="ＭＳ Ｐゴシック" panose="020B0600070205080204" pitchFamily="50" charset="-128"/>
                <a:ea typeface="ＭＳ Ｐゴシック" panose="020B0600070205080204" pitchFamily="50" charset="-128"/>
              </a:rPr>
              <a:t>①部は下の写真のようになっていれば良い</a:t>
            </a:r>
          </a:p>
        </p:txBody>
      </p:sp>
      <p:pic>
        <p:nvPicPr>
          <p:cNvPr id="29" name="図 28" descr="座る, テーブル, 閉じる, 流し が含まれている画像&#10;&#10;自動的に生成された説明">
            <a:extLst>
              <a:ext uri="{FF2B5EF4-FFF2-40B4-BE49-F238E27FC236}">
                <a16:creationId xmlns:a16="http://schemas.microsoft.com/office/drawing/2014/main" id="{583A5B78-9EC4-4B73-B451-B99371AF401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3568" y="1980892"/>
            <a:ext cx="3217999" cy="4292600"/>
          </a:xfrm>
          <a:prstGeom prst="rect">
            <a:avLst/>
          </a:prstGeom>
        </p:spPr>
      </p:pic>
      <p:sp>
        <p:nvSpPr>
          <p:cNvPr id="30" name="テキスト ボックス 29">
            <a:extLst>
              <a:ext uri="{FF2B5EF4-FFF2-40B4-BE49-F238E27FC236}">
                <a16:creationId xmlns:a16="http://schemas.microsoft.com/office/drawing/2014/main" id="{67733ED9-7AFD-4AAE-A468-3F2D42313E3C}"/>
              </a:ext>
            </a:extLst>
          </p:cNvPr>
          <p:cNvSpPr txBox="1"/>
          <p:nvPr/>
        </p:nvSpPr>
        <p:spPr>
          <a:xfrm>
            <a:off x="5390999" y="5860015"/>
            <a:ext cx="3057247" cy="584775"/>
          </a:xfrm>
          <a:prstGeom prst="rect">
            <a:avLst/>
          </a:prstGeom>
          <a:noFill/>
        </p:spPr>
        <p:txBody>
          <a:bodyPr wrap="none" rtlCol="0">
            <a:spAutoFit/>
          </a:bodyPr>
          <a:lstStyle/>
          <a:p>
            <a:r>
              <a:rPr lang="ja-JP" altLang="en-US" sz="1600" dirty="0">
                <a:latin typeface="ＭＳ ゴシック" panose="020B0609070205080204" pitchFamily="49" charset="-128"/>
                <a:ea typeface="ＭＳ ゴシック" panose="020B0609070205080204" pitchFamily="49" charset="-128"/>
              </a:rPr>
              <a:t>③部のハンドルを緩める前に，</a:t>
            </a:r>
            <a:endParaRPr lang="en-US" altLang="ja-JP" sz="1600" dirty="0">
              <a:latin typeface="ＭＳ ゴシック" panose="020B0609070205080204" pitchFamily="49" charset="-128"/>
              <a:ea typeface="ＭＳ ゴシック" panose="020B0609070205080204" pitchFamily="49" charset="-128"/>
            </a:endParaRPr>
          </a:p>
          <a:p>
            <a:r>
              <a:rPr lang="ja-JP" altLang="en-US" sz="1600" dirty="0">
                <a:latin typeface="ＭＳ ゴシック" panose="020B0609070205080204" pitchFamily="49" charset="-128"/>
                <a:ea typeface="ＭＳ ゴシック" panose="020B0609070205080204" pitchFamily="49" charset="-128"/>
              </a:rPr>
              <a:t>油が入っているか確認する</a:t>
            </a:r>
          </a:p>
        </p:txBody>
      </p:sp>
      <p:pic>
        <p:nvPicPr>
          <p:cNvPr id="31" name="図 30" descr="人, 屋内, バイク, 男 が含まれている画像&#10;&#10;自動的に生成された説明">
            <a:extLst>
              <a:ext uri="{FF2B5EF4-FFF2-40B4-BE49-F238E27FC236}">
                <a16:creationId xmlns:a16="http://schemas.microsoft.com/office/drawing/2014/main" id="{39CDB46C-AA01-4A26-B96F-57F938E6FD3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72715" y="1498147"/>
            <a:ext cx="3123279" cy="4166251"/>
          </a:xfrm>
          <a:prstGeom prst="rect">
            <a:avLst/>
          </a:prstGeom>
        </p:spPr>
      </p:pic>
    </p:spTree>
    <p:extLst>
      <p:ext uri="{BB962C8B-B14F-4D97-AF65-F5344CB8AC3E}">
        <p14:creationId xmlns:p14="http://schemas.microsoft.com/office/powerpoint/2010/main" val="1860259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注意事項</a:t>
            </a:r>
          </a:p>
        </p:txBody>
      </p:sp>
      <p:pic>
        <p:nvPicPr>
          <p:cNvPr id="7" name="図 6" descr="座る, テーブル, メーター, 駐車場 が含まれている画像&#10;&#10;自動的に生成された説明">
            <a:extLst>
              <a:ext uri="{FF2B5EF4-FFF2-40B4-BE49-F238E27FC236}">
                <a16:creationId xmlns:a16="http://schemas.microsoft.com/office/drawing/2014/main" id="{AA7AAAD6-6A4F-48E6-A26E-69193A6D9F0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1024" t="6447" r="12393"/>
          <a:stretch/>
        </p:blipFill>
        <p:spPr>
          <a:xfrm>
            <a:off x="395536" y="1340768"/>
            <a:ext cx="2664296" cy="4993570"/>
          </a:xfrm>
          <a:prstGeom prst="rect">
            <a:avLst/>
          </a:prstGeom>
        </p:spPr>
      </p:pic>
      <p:sp>
        <p:nvSpPr>
          <p:cNvPr id="8" name="楕円 7">
            <a:extLst>
              <a:ext uri="{FF2B5EF4-FFF2-40B4-BE49-F238E27FC236}">
                <a16:creationId xmlns:a16="http://schemas.microsoft.com/office/drawing/2014/main" id="{CAA777C5-68BC-45B3-AC6E-D3848F1EA779}"/>
              </a:ext>
            </a:extLst>
          </p:cNvPr>
          <p:cNvSpPr/>
          <p:nvPr/>
        </p:nvSpPr>
        <p:spPr>
          <a:xfrm>
            <a:off x="703956" y="2495133"/>
            <a:ext cx="1702087" cy="78254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cxnSp>
        <p:nvCxnSpPr>
          <p:cNvPr id="9" name="直線コネクタ 8">
            <a:extLst>
              <a:ext uri="{FF2B5EF4-FFF2-40B4-BE49-F238E27FC236}">
                <a16:creationId xmlns:a16="http://schemas.microsoft.com/office/drawing/2014/main" id="{AA032252-BA15-4E93-8B11-FD7CF9B848FB}"/>
              </a:ext>
            </a:extLst>
          </p:cNvPr>
          <p:cNvCxnSpPr>
            <a:cxnSpLocks/>
            <a:stCxn id="8" idx="5"/>
            <a:endCxn id="10" idx="1"/>
          </p:cNvCxnSpPr>
          <p:nvPr/>
        </p:nvCxnSpPr>
        <p:spPr>
          <a:xfrm flipV="1">
            <a:off x="2156778" y="2871520"/>
            <a:ext cx="1479118" cy="291559"/>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0BF3C6FA-4024-41AE-81B2-FECE8863A902}"/>
              </a:ext>
            </a:extLst>
          </p:cNvPr>
          <p:cNvSpPr txBox="1"/>
          <p:nvPr/>
        </p:nvSpPr>
        <p:spPr>
          <a:xfrm>
            <a:off x="3635896" y="2132856"/>
            <a:ext cx="5292056" cy="1477328"/>
          </a:xfrm>
          <a:prstGeom prst="rect">
            <a:avLst/>
          </a:prstGeom>
          <a:noFill/>
        </p:spPr>
        <p:txBody>
          <a:bodyPr wrap="square" rtlCol="0">
            <a:spAutoFit/>
          </a:bodyPr>
          <a:lstStyle/>
          <a:p>
            <a:r>
              <a:rPr lang="ja-JP" altLang="en-US" dirty="0">
                <a:latin typeface="ＭＳ Ｐゴシック" panose="020B0600070205080204" pitchFamily="50" charset="-128"/>
                <a:ea typeface="ＭＳ Ｐゴシック" panose="020B0600070205080204" pitchFamily="50" charset="-128"/>
              </a:rPr>
              <a:t>測定前にアンプの設定が正しいか確認する</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a:t>
            </a:r>
            <a:r>
              <a:rPr lang="en-US" altLang="ja-JP" dirty="0">
                <a:highlight>
                  <a:srgbClr val="FFFF00"/>
                </a:highlight>
                <a:latin typeface="ＭＳ Ｐゴシック" panose="020B0600070205080204" pitchFamily="50" charset="-128"/>
                <a:ea typeface="ＭＳ Ｐゴシック" panose="020B0600070205080204" pitchFamily="50" charset="-128"/>
              </a:rPr>
              <a:t>TC</a:t>
            </a:r>
            <a:r>
              <a:rPr lang="ja-JP" altLang="en-US" dirty="0">
                <a:highlight>
                  <a:srgbClr val="FFFF00"/>
                </a:highlight>
                <a:latin typeface="ＭＳ Ｐゴシック" panose="020B0600070205080204" pitchFamily="50" charset="-128"/>
                <a:ea typeface="ＭＳ Ｐゴシック" panose="020B0600070205080204" pitchFamily="50" charset="-128"/>
              </a:rPr>
              <a:t>は</a:t>
            </a:r>
            <a:r>
              <a:rPr lang="en-US" altLang="ja-JP" dirty="0">
                <a:highlight>
                  <a:srgbClr val="FFFF00"/>
                </a:highlight>
                <a:latin typeface="ＭＳ Ｐゴシック" panose="020B0600070205080204" pitchFamily="50" charset="-128"/>
                <a:ea typeface="ＭＳ Ｐゴシック" panose="020B0600070205080204" pitchFamily="50" charset="-128"/>
              </a:rPr>
              <a:t>Long</a:t>
            </a:r>
            <a:r>
              <a:rPr lang="ja-JP" altLang="en-US" dirty="0">
                <a:highlight>
                  <a:srgbClr val="FFFF00"/>
                </a:highlight>
                <a:latin typeface="ＭＳ Ｐゴシック" panose="020B0600070205080204" pitchFamily="50" charset="-128"/>
                <a:ea typeface="ＭＳ Ｐゴシック" panose="020B0600070205080204" pitchFamily="50" charset="-128"/>
              </a:rPr>
              <a:t>にする</a:t>
            </a:r>
            <a:endParaRPr lang="en-US" altLang="ja-JP" dirty="0">
              <a:highlight>
                <a:srgbClr val="FFFF00"/>
              </a:highlight>
              <a:latin typeface="ＭＳ Ｐゴシック" panose="020B0600070205080204" pitchFamily="50" charset="-128"/>
              <a:ea typeface="ＭＳ Ｐゴシック" panose="020B0600070205080204" pitchFamily="50" charset="-128"/>
            </a:endParaRPr>
          </a:p>
          <a:p>
            <a:r>
              <a:rPr lang="en-US" altLang="ja-JP" dirty="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設定・接続方法の詳細は草鹿研究室</a:t>
            </a:r>
            <a:r>
              <a:rPr lang="en-US" altLang="ja-JP" dirty="0">
                <a:latin typeface="ＭＳ Ｐゴシック" panose="020B0600070205080204" pitchFamily="50" charset="-128"/>
                <a:ea typeface="ＭＳ Ｐゴシック" panose="020B0600070205080204" pitchFamily="50" charset="-128"/>
              </a:rPr>
              <a:t>HP</a:t>
            </a:r>
            <a:r>
              <a:rPr lang="ja-JP" altLang="en-US" dirty="0">
                <a:latin typeface="ＭＳ Ｐゴシック" panose="020B0600070205080204" pitchFamily="50" charset="-128"/>
                <a:ea typeface="ＭＳ Ｐゴシック" panose="020B0600070205080204" pitchFamily="50" charset="-128"/>
              </a:rPr>
              <a:t>に記載</a:t>
            </a:r>
            <a:endParaRPr lang="en-US" altLang="ja-JP" dirty="0">
              <a:latin typeface="ＭＳ Ｐゴシック" panose="020B0600070205080204" pitchFamily="50" charset="-128"/>
              <a:ea typeface="ＭＳ Ｐゴシック" panose="020B0600070205080204" pitchFamily="50" charset="-128"/>
            </a:endParaRPr>
          </a:p>
          <a:p>
            <a:r>
              <a:rPr lang="en-US" altLang="ja-JP" dirty="0">
                <a:latin typeface="ＭＳ Ｐゴシック" panose="020B0600070205080204" pitchFamily="50" charset="-128"/>
                <a:ea typeface="ＭＳ Ｐゴシック" panose="020B0600070205080204" pitchFamily="50" charset="-128"/>
                <a:hlinkClick r:id="rId4"/>
              </a:rPr>
              <a:t>http://www.f.waseda.jp/jin.kusaka/experiments.html</a:t>
            </a:r>
            <a:endParaRPr lang="en-US" altLang="ja-JP" dirty="0">
              <a:latin typeface="ＭＳ Ｐゴシック" panose="020B0600070205080204" pitchFamily="50" charset="-128"/>
              <a:ea typeface="ＭＳ Ｐゴシック" panose="020B0600070205080204" pitchFamily="50" charset="-128"/>
            </a:endParaRPr>
          </a:p>
          <a:p>
            <a:endParaRPr lang="en-US" altLang="ja-JP" dirty="0">
              <a:latin typeface="ＭＳ Ｐゴシック" panose="020B0600070205080204" pitchFamily="50" charset="-128"/>
              <a:ea typeface="ＭＳ Ｐゴシック" panose="020B0600070205080204" pitchFamily="50" charset="-128"/>
            </a:endParaRPr>
          </a:p>
        </p:txBody>
      </p:sp>
      <p:sp>
        <p:nvSpPr>
          <p:cNvPr id="11" name="テキスト ボックス 10">
            <a:extLst>
              <a:ext uri="{FF2B5EF4-FFF2-40B4-BE49-F238E27FC236}">
                <a16:creationId xmlns:a16="http://schemas.microsoft.com/office/drawing/2014/main" id="{C84AC37C-83BD-424C-BB16-B78166CE90DA}"/>
              </a:ext>
            </a:extLst>
          </p:cNvPr>
          <p:cNvSpPr txBox="1"/>
          <p:nvPr/>
        </p:nvSpPr>
        <p:spPr>
          <a:xfrm>
            <a:off x="3647149" y="1268760"/>
            <a:ext cx="4371710" cy="646331"/>
          </a:xfrm>
          <a:prstGeom prst="rect">
            <a:avLst/>
          </a:prstGeom>
          <a:noFill/>
        </p:spPr>
        <p:txBody>
          <a:bodyPr wrap="none" rtlCol="0">
            <a:spAutoFit/>
          </a:bodyPr>
          <a:lstStyle/>
          <a:p>
            <a:r>
              <a:rPr lang="ja-JP" altLang="en-US" dirty="0">
                <a:latin typeface="ＭＳ Ｐゴシック" panose="020B0600070205080204" pitchFamily="50" charset="-128"/>
                <a:ea typeface="ＭＳ Ｐゴシック" panose="020B0600070205080204" pitchFamily="50" charset="-128"/>
              </a:rPr>
              <a:t>☆</a:t>
            </a:r>
            <a:r>
              <a:rPr lang="ja-JP" altLang="en-US" dirty="0">
                <a:highlight>
                  <a:srgbClr val="FFFF00"/>
                </a:highlight>
                <a:latin typeface="ＭＳ Ｐゴシック" panose="020B0600070205080204" pitchFamily="50" charset="-128"/>
                <a:ea typeface="ＭＳ Ｐゴシック" panose="020B0600070205080204" pitchFamily="50" charset="-128"/>
              </a:rPr>
              <a:t>測定前にアンプを</a:t>
            </a:r>
            <a:r>
              <a:rPr lang="en-US" altLang="ja-JP" dirty="0">
                <a:highlight>
                  <a:srgbClr val="FFFF00"/>
                </a:highlight>
                <a:latin typeface="ＭＳ Ｐゴシック" panose="020B0600070205080204" pitchFamily="50" charset="-128"/>
                <a:ea typeface="ＭＳ Ｐゴシック" panose="020B0600070205080204" pitchFamily="50" charset="-128"/>
              </a:rPr>
              <a:t>1</a:t>
            </a:r>
            <a:r>
              <a:rPr lang="ja-JP" altLang="en-US" dirty="0">
                <a:highlight>
                  <a:srgbClr val="FFFF00"/>
                </a:highlight>
                <a:latin typeface="ＭＳ Ｐゴシック" panose="020B0600070205080204" pitchFamily="50" charset="-128"/>
                <a:ea typeface="ＭＳ Ｐゴシック" panose="020B0600070205080204" pitchFamily="50" charset="-128"/>
              </a:rPr>
              <a:t>時間程度</a:t>
            </a:r>
            <a:r>
              <a:rPr lang="ja-JP" altLang="en-US" dirty="0">
                <a:solidFill>
                  <a:srgbClr val="FF0000"/>
                </a:solidFill>
                <a:highlight>
                  <a:srgbClr val="FFFF00"/>
                </a:highlight>
                <a:latin typeface="ＭＳ Ｐゴシック" panose="020B0600070205080204" pitchFamily="50" charset="-128"/>
                <a:ea typeface="ＭＳ Ｐゴシック" panose="020B0600070205080204" pitchFamily="50" charset="-128"/>
              </a:rPr>
              <a:t>暖機</a:t>
            </a:r>
            <a:r>
              <a:rPr lang="ja-JP" altLang="en-US" dirty="0">
                <a:highlight>
                  <a:srgbClr val="FFFF00"/>
                </a:highlight>
                <a:latin typeface="ＭＳ Ｐゴシック" panose="020B0600070205080204" pitchFamily="50" charset="-128"/>
                <a:ea typeface="ＭＳ Ｐゴシック" panose="020B0600070205080204" pitchFamily="50" charset="-128"/>
              </a:rPr>
              <a:t>しておく</a:t>
            </a:r>
            <a:endParaRPr lang="en-US" altLang="ja-JP" dirty="0">
              <a:highlight>
                <a:srgbClr val="FFFF00"/>
              </a:highlight>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　</a:t>
            </a:r>
            <a:r>
              <a:rPr lang="ja-JP" altLang="en-US" dirty="0">
                <a:highlight>
                  <a:srgbClr val="FFFF00"/>
                </a:highlight>
                <a:latin typeface="ＭＳ Ｐゴシック" panose="020B0600070205080204" pitchFamily="50" charset="-128"/>
                <a:ea typeface="ＭＳ Ｐゴシック" panose="020B0600070205080204" pitchFamily="50" charset="-128"/>
              </a:rPr>
              <a:t>（電源を入れておく）</a:t>
            </a:r>
          </a:p>
        </p:txBody>
      </p:sp>
      <p:sp>
        <p:nvSpPr>
          <p:cNvPr id="12" name="楕円 11">
            <a:extLst>
              <a:ext uri="{FF2B5EF4-FFF2-40B4-BE49-F238E27FC236}">
                <a16:creationId xmlns:a16="http://schemas.microsoft.com/office/drawing/2014/main" id="{E9D1B2F9-A86A-4DA3-953D-6EFF7163DEC5}"/>
              </a:ext>
            </a:extLst>
          </p:cNvPr>
          <p:cNvSpPr/>
          <p:nvPr/>
        </p:nvSpPr>
        <p:spPr>
          <a:xfrm rot="430992">
            <a:off x="880016" y="4208683"/>
            <a:ext cx="1193075" cy="42341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cxnSp>
        <p:nvCxnSpPr>
          <p:cNvPr id="13" name="直線コネクタ 12">
            <a:extLst>
              <a:ext uri="{FF2B5EF4-FFF2-40B4-BE49-F238E27FC236}">
                <a16:creationId xmlns:a16="http://schemas.microsoft.com/office/drawing/2014/main" id="{0D2AC74A-1FCA-4AB0-89EB-59B5839F9043}"/>
              </a:ext>
            </a:extLst>
          </p:cNvPr>
          <p:cNvCxnSpPr>
            <a:cxnSpLocks/>
            <a:stCxn id="12" idx="6"/>
          </p:cNvCxnSpPr>
          <p:nvPr/>
        </p:nvCxnSpPr>
        <p:spPr>
          <a:xfrm>
            <a:off x="2068409" y="4494981"/>
            <a:ext cx="1454112" cy="637351"/>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69547DAF-2DE7-4B8C-945E-D0EB83600DE9}"/>
              </a:ext>
            </a:extLst>
          </p:cNvPr>
          <p:cNvSpPr txBox="1"/>
          <p:nvPr/>
        </p:nvSpPr>
        <p:spPr>
          <a:xfrm>
            <a:off x="3600424" y="3717032"/>
            <a:ext cx="5436072" cy="2862322"/>
          </a:xfrm>
          <a:prstGeom prst="rect">
            <a:avLst/>
          </a:prstGeom>
          <a:noFill/>
        </p:spPr>
        <p:txBody>
          <a:bodyPr wrap="square" rtlCol="0">
            <a:spAutoFit/>
          </a:bodyPr>
          <a:lstStyle/>
          <a:p>
            <a:r>
              <a:rPr lang="en-US" altLang="ja-JP" dirty="0">
                <a:latin typeface="ＭＳ Ｐゴシック" panose="020B0600070205080204" pitchFamily="50" charset="-128"/>
                <a:ea typeface="ＭＳ Ｐゴシック" panose="020B0600070205080204" pitchFamily="50" charset="-128"/>
              </a:rPr>
              <a:t>1</a:t>
            </a:r>
            <a:r>
              <a:rPr lang="ja-JP" altLang="en-US" dirty="0">
                <a:latin typeface="ＭＳ Ｐゴシック" panose="020B0600070205080204" pitchFamily="50" charset="-128"/>
                <a:ea typeface="ＭＳ Ｐゴシック" panose="020B0600070205080204" pitchFamily="50" charset="-128"/>
              </a:rPr>
              <a:t>回の測定が終わる毎に，</a:t>
            </a:r>
            <a:r>
              <a:rPr lang="en-US" altLang="ja-JP" dirty="0">
                <a:highlight>
                  <a:srgbClr val="FFFF00"/>
                </a:highlight>
                <a:latin typeface="ＭＳ Ｐゴシック" panose="020B0600070205080204" pitchFamily="50" charset="-128"/>
                <a:ea typeface="ＭＳ Ｐゴシック" panose="020B0600070205080204" pitchFamily="50" charset="-128"/>
              </a:rPr>
              <a:t>reset</a:t>
            </a:r>
            <a:r>
              <a:rPr lang="ja-JP" altLang="en-US" dirty="0">
                <a:highlight>
                  <a:srgbClr val="FFFF00"/>
                </a:highlight>
                <a:latin typeface="ＭＳ Ｐゴシック" panose="020B0600070205080204" pitchFamily="50" charset="-128"/>
                <a:ea typeface="ＭＳ Ｐゴシック" panose="020B0600070205080204" pitchFamily="50" charset="-128"/>
              </a:rPr>
              <a:t>ボタン</a:t>
            </a:r>
            <a:r>
              <a:rPr lang="ja-JP" altLang="en-US" dirty="0">
                <a:latin typeface="ＭＳ Ｐゴシック" panose="020B0600070205080204" pitchFamily="50" charset="-128"/>
                <a:ea typeface="ＭＳ Ｐゴシック" panose="020B0600070205080204" pitchFamily="50" charset="-128"/>
              </a:rPr>
              <a:t>を押す</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a:t>
            </a:r>
            <a:r>
              <a:rPr lang="ja-JP" altLang="en-US" dirty="0">
                <a:highlight>
                  <a:srgbClr val="FFFF00"/>
                </a:highlight>
                <a:latin typeface="ＭＳ Ｐゴシック" panose="020B0600070205080204" pitchFamily="50" charset="-128"/>
                <a:ea typeface="ＭＳ Ｐゴシック" panose="020B0600070205080204" pitchFamily="50" charset="-128"/>
              </a:rPr>
              <a:t>ゼロ点調整</a:t>
            </a:r>
            <a:r>
              <a:rPr lang="ja-JP" altLang="en-US" dirty="0">
                <a:latin typeface="ＭＳ Ｐゴシック" panose="020B0600070205080204" pitchFamily="50" charset="-128"/>
                <a:ea typeface="ＭＳ Ｐゴシック" panose="020B0600070205080204" pitchFamily="50" charset="-128"/>
              </a:rPr>
              <a:t>のため</a:t>
            </a:r>
            <a:endParaRPr lang="en-US" altLang="ja-JP" dirty="0">
              <a:latin typeface="ＭＳ Ｐゴシック" panose="020B0600070205080204" pitchFamily="50" charset="-128"/>
              <a:ea typeface="ＭＳ Ｐゴシック" panose="020B0600070205080204" pitchFamily="50" charset="-128"/>
            </a:endParaRPr>
          </a:p>
          <a:p>
            <a:endParaRPr lang="en-US" altLang="ja-JP" dirty="0">
              <a:latin typeface="ＭＳ Ｐゴシック" panose="020B0600070205080204" pitchFamily="50" charset="-128"/>
              <a:ea typeface="ＭＳ Ｐゴシック" panose="020B0600070205080204" pitchFamily="50" charset="-128"/>
            </a:endParaRPr>
          </a:p>
          <a:p>
            <a:r>
              <a:rPr lang="en-US" altLang="ja-JP" dirty="0">
                <a:solidFill>
                  <a:srgbClr val="FF0000"/>
                </a:solidFill>
                <a:latin typeface="ＭＳ Ｐゴシック" panose="020B0600070205080204" pitchFamily="50" charset="-128"/>
              </a:rPr>
              <a:t>※ operate</a:t>
            </a:r>
            <a:r>
              <a:rPr lang="ja-JP" altLang="en-US" dirty="0">
                <a:solidFill>
                  <a:srgbClr val="FF0000"/>
                </a:solidFill>
                <a:latin typeface="ＭＳ Ｐゴシック" panose="020B0600070205080204" pitchFamily="50" charset="-128"/>
              </a:rPr>
              <a:t>状態では「直前のリセットした際に変換器に</a:t>
            </a:r>
            <a:endParaRPr lang="en-US" altLang="ja-JP" dirty="0">
              <a:solidFill>
                <a:srgbClr val="FF0000"/>
              </a:solidFill>
              <a:latin typeface="ＭＳ Ｐゴシック" panose="020B0600070205080204" pitchFamily="50" charset="-128"/>
            </a:endParaRPr>
          </a:p>
          <a:p>
            <a:r>
              <a:rPr lang="ja-JP" altLang="en-US" dirty="0">
                <a:solidFill>
                  <a:srgbClr val="FF0000"/>
                </a:solidFill>
                <a:latin typeface="ＭＳ Ｐゴシック" panose="020B0600070205080204" pitchFamily="50" charset="-128"/>
              </a:rPr>
              <a:t>　　加わっていた負荷との差」が出力される．</a:t>
            </a:r>
            <a:endParaRPr lang="en-US" altLang="ja-JP" dirty="0">
              <a:solidFill>
                <a:srgbClr val="FF0000"/>
              </a:solidFill>
              <a:latin typeface="ＭＳ Ｐゴシック" panose="020B0600070205080204" pitchFamily="50" charset="-128"/>
            </a:endParaRPr>
          </a:p>
          <a:p>
            <a:r>
              <a:rPr lang="ja-JP" altLang="en-US" dirty="0">
                <a:solidFill>
                  <a:srgbClr val="FF0000"/>
                </a:solidFill>
                <a:latin typeface="ＭＳ Ｐゴシック" panose="020B0600070205080204" pitchFamily="50" charset="-128"/>
              </a:rPr>
              <a:t>　　例えば，変換器に</a:t>
            </a:r>
            <a:r>
              <a:rPr lang="en-US" altLang="ja-JP" dirty="0">
                <a:solidFill>
                  <a:srgbClr val="FF0000"/>
                </a:solidFill>
                <a:latin typeface="ＭＳ Ｐゴシック" panose="020B0600070205080204" pitchFamily="50" charset="-128"/>
              </a:rPr>
              <a:t>100N</a:t>
            </a:r>
            <a:r>
              <a:rPr lang="ja-JP" altLang="en-US" dirty="0">
                <a:solidFill>
                  <a:srgbClr val="FF0000"/>
                </a:solidFill>
                <a:latin typeface="ＭＳ Ｐゴシック" panose="020B0600070205080204" pitchFamily="50" charset="-128"/>
              </a:rPr>
              <a:t>の力が働いている状態で一</a:t>
            </a:r>
            <a:endParaRPr lang="en-US" altLang="ja-JP" dirty="0">
              <a:solidFill>
                <a:srgbClr val="FF0000"/>
              </a:solidFill>
              <a:latin typeface="ＭＳ Ｐゴシック" panose="020B0600070205080204" pitchFamily="50" charset="-128"/>
            </a:endParaRPr>
          </a:p>
          <a:p>
            <a:r>
              <a:rPr lang="ja-JP" altLang="en-US" dirty="0">
                <a:solidFill>
                  <a:srgbClr val="FF0000"/>
                </a:solidFill>
                <a:latin typeface="ＭＳ Ｐゴシック" panose="020B0600070205080204" pitchFamily="50" charset="-128"/>
              </a:rPr>
              <a:t>　　旦</a:t>
            </a:r>
            <a:r>
              <a:rPr lang="en-US" altLang="ja-JP" dirty="0">
                <a:solidFill>
                  <a:srgbClr val="FF0000"/>
                </a:solidFill>
                <a:latin typeface="ＭＳ Ｐゴシック" panose="020B0600070205080204" pitchFamily="50" charset="-128"/>
              </a:rPr>
              <a:t>reset</a:t>
            </a:r>
            <a:r>
              <a:rPr lang="ja-JP" altLang="en-US" dirty="0">
                <a:solidFill>
                  <a:srgbClr val="FF0000"/>
                </a:solidFill>
                <a:latin typeface="ＭＳ Ｐゴシック" panose="020B0600070205080204" pitchFamily="50" charset="-128"/>
              </a:rPr>
              <a:t>し，次に</a:t>
            </a:r>
            <a:r>
              <a:rPr lang="en-US" altLang="ja-JP" dirty="0">
                <a:solidFill>
                  <a:srgbClr val="FF0000"/>
                </a:solidFill>
                <a:latin typeface="ＭＳ Ｐゴシック" panose="020B0600070205080204" pitchFamily="50" charset="-128"/>
              </a:rPr>
              <a:t>operate</a:t>
            </a:r>
            <a:r>
              <a:rPr lang="ja-JP" altLang="en-US" dirty="0">
                <a:solidFill>
                  <a:srgbClr val="FF0000"/>
                </a:solidFill>
                <a:latin typeface="ＭＳ Ｐゴシック" panose="020B0600070205080204" pitchFamily="50" charset="-128"/>
              </a:rPr>
              <a:t>しても，</a:t>
            </a:r>
            <a:r>
              <a:rPr lang="en-US" altLang="ja-JP" dirty="0">
                <a:solidFill>
                  <a:srgbClr val="FF0000"/>
                </a:solidFill>
                <a:latin typeface="ＭＳ Ｐゴシック" panose="020B0600070205080204" pitchFamily="50" charset="-128"/>
              </a:rPr>
              <a:t>100N</a:t>
            </a:r>
            <a:r>
              <a:rPr lang="ja-JP" altLang="en-US" dirty="0">
                <a:solidFill>
                  <a:srgbClr val="FF0000"/>
                </a:solidFill>
                <a:latin typeface="ＭＳ Ｐゴシック" panose="020B0600070205080204" pitchFamily="50" charset="-128"/>
              </a:rPr>
              <a:t>は出力されず，</a:t>
            </a:r>
            <a:endParaRPr lang="en-US" altLang="ja-JP" dirty="0">
              <a:solidFill>
                <a:srgbClr val="FF0000"/>
              </a:solidFill>
              <a:latin typeface="ＭＳ Ｐゴシック" panose="020B0600070205080204" pitchFamily="50" charset="-128"/>
            </a:endParaRPr>
          </a:p>
          <a:p>
            <a:r>
              <a:rPr lang="ja-JP" altLang="en-US" dirty="0">
                <a:solidFill>
                  <a:srgbClr val="FF0000"/>
                </a:solidFill>
                <a:latin typeface="ＭＳ Ｐゴシック" panose="020B0600070205080204" pitchFamily="50" charset="-128"/>
                <a:ea typeface="ＭＳ Ｐゴシック" panose="020B0600070205080204" pitchFamily="50" charset="-128"/>
              </a:rPr>
              <a:t>　　</a:t>
            </a:r>
            <a:r>
              <a:rPr lang="en-US" altLang="ja-JP" dirty="0">
                <a:solidFill>
                  <a:srgbClr val="FF0000"/>
                </a:solidFill>
                <a:latin typeface="ＭＳ Ｐゴシック" panose="020B0600070205080204" pitchFamily="50" charset="-128"/>
                <a:ea typeface="ＭＳ Ｐゴシック" panose="020B0600070205080204" pitchFamily="50" charset="-128"/>
              </a:rPr>
              <a:t>100N</a:t>
            </a:r>
            <a:r>
              <a:rPr lang="ja-JP" altLang="en-US" dirty="0">
                <a:solidFill>
                  <a:srgbClr val="FF0000"/>
                </a:solidFill>
                <a:latin typeface="ＭＳ Ｐゴシック" panose="020B0600070205080204" pitchFamily="50" charset="-128"/>
                <a:ea typeface="ＭＳ Ｐゴシック" panose="020B0600070205080204" pitchFamily="50" charset="-128"/>
              </a:rPr>
              <a:t>に対する差分だけ出力される．</a:t>
            </a:r>
            <a:endParaRPr lang="en-US" altLang="ja-JP" dirty="0">
              <a:solidFill>
                <a:srgbClr val="FF0000"/>
              </a:solidFill>
              <a:latin typeface="ＭＳ Ｐゴシック" panose="020B0600070205080204" pitchFamily="50" charset="-128"/>
              <a:ea typeface="ＭＳ Ｐゴシック" panose="020B0600070205080204" pitchFamily="50" charset="-128"/>
            </a:endParaRPr>
          </a:p>
          <a:p>
            <a:r>
              <a:rPr lang="ja-JP" altLang="en-US" dirty="0">
                <a:solidFill>
                  <a:srgbClr val="FF0000"/>
                </a:solidFill>
                <a:latin typeface="ＭＳ Ｐゴシック" panose="020B0600070205080204" pitchFamily="50" charset="-128"/>
                <a:ea typeface="ＭＳ Ｐゴシック" panose="020B0600070205080204" pitchFamily="50" charset="-128"/>
              </a:rPr>
              <a:t>　　つまり，</a:t>
            </a:r>
            <a:r>
              <a:rPr lang="en-US" altLang="ja-JP" dirty="0">
                <a:solidFill>
                  <a:srgbClr val="FF0000"/>
                </a:solidFill>
                <a:latin typeface="ＭＳ Ｐゴシック" panose="020B0600070205080204" pitchFamily="50" charset="-128"/>
                <a:ea typeface="ＭＳ Ｐゴシック" panose="020B0600070205080204" pitchFamily="50" charset="-128"/>
              </a:rPr>
              <a:t>reset</a:t>
            </a:r>
            <a:r>
              <a:rPr lang="ja-JP" altLang="en-US" dirty="0">
                <a:solidFill>
                  <a:srgbClr val="FF0000"/>
                </a:solidFill>
                <a:latin typeface="ＭＳ Ｐゴシック" panose="020B0600070205080204" pitchFamily="50" charset="-128"/>
                <a:ea typeface="ＭＳ Ｐゴシック" panose="020B0600070205080204" pitchFamily="50" charset="-128"/>
              </a:rPr>
              <a:t>時に変換器に加わっている負荷が，次</a:t>
            </a:r>
            <a:endParaRPr lang="en-US" altLang="ja-JP" dirty="0">
              <a:solidFill>
                <a:srgbClr val="FF0000"/>
              </a:solidFill>
              <a:latin typeface="ＭＳ Ｐゴシック" panose="020B0600070205080204" pitchFamily="50" charset="-128"/>
              <a:ea typeface="ＭＳ Ｐゴシック" panose="020B0600070205080204" pitchFamily="50" charset="-128"/>
            </a:endParaRPr>
          </a:p>
          <a:p>
            <a:r>
              <a:rPr lang="ja-JP" altLang="en-US" dirty="0">
                <a:solidFill>
                  <a:srgbClr val="FF0000"/>
                </a:solidFill>
                <a:latin typeface="ＭＳ Ｐゴシック" panose="020B0600070205080204" pitchFamily="50" charset="-128"/>
                <a:ea typeface="ＭＳ Ｐゴシック" panose="020B0600070205080204" pitchFamily="50" charset="-128"/>
              </a:rPr>
              <a:t>　　に</a:t>
            </a:r>
            <a:r>
              <a:rPr lang="en-US" altLang="ja-JP" dirty="0">
                <a:solidFill>
                  <a:srgbClr val="FF0000"/>
                </a:solidFill>
                <a:latin typeface="ＭＳ Ｐゴシック" panose="020B0600070205080204" pitchFamily="50" charset="-128"/>
                <a:ea typeface="ＭＳ Ｐゴシック" panose="020B0600070205080204" pitchFamily="50" charset="-128"/>
              </a:rPr>
              <a:t>operate</a:t>
            </a:r>
            <a:r>
              <a:rPr lang="ja-JP" altLang="en-US" dirty="0">
                <a:solidFill>
                  <a:srgbClr val="FF0000"/>
                </a:solidFill>
                <a:latin typeface="ＭＳ Ｐゴシック" panose="020B0600070205080204" pitchFamily="50" charset="-128"/>
                <a:ea typeface="ＭＳ Ｐゴシック" panose="020B0600070205080204" pitchFamily="50" charset="-128"/>
              </a:rPr>
              <a:t>した際のゼロ点になる．</a:t>
            </a:r>
          </a:p>
        </p:txBody>
      </p:sp>
    </p:spTree>
    <p:extLst>
      <p:ext uri="{BB962C8B-B14F-4D97-AF65-F5344CB8AC3E}">
        <p14:creationId xmlns:p14="http://schemas.microsoft.com/office/powerpoint/2010/main" val="309831246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35746</TotalTime>
  <Words>1418</Words>
  <Application>Microsoft Office PowerPoint</Application>
  <PresentationFormat>画面に合わせる (4:3)</PresentationFormat>
  <Paragraphs>101</Paragraphs>
  <Slides>5</Slides>
  <Notes>5</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vt:i4>
      </vt:variant>
    </vt:vector>
  </HeadingPairs>
  <TitlesOfParts>
    <vt:vector size="11" baseType="lpstr">
      <vt:lpstr>ＭＳ Ｐゴシック</vt:lpstr>
      <vt:lpstr>ＭＳ ゴシック</vt:lpstr>
      <vt:lpstr>Arial</vt:lpstr>
      <vt:lpstr>Calibri</vt:lpstr>
      <vt:lpstr>Times New Roman</vt:lpstr>
      <vt:lpstr>Office ​​テーマ</vt:lpstr>
      <vt:lpstr>PowerPoint プレゼンテーション</vt:lpstr>
      <vt:lpstr>検量の手順(測定準備)</vt:lpstr>
      <vt:lpstr>検量の手順(測定)</vt:lpstr>
      <vt:lpstr>注意事項</vt:lpstr>
      <vt:lpstr>注意事項</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Yamaguchi</dc:creator>
  <cp:lastModifiedBy>Kyohei YAMAGUCHI</cp:lastModifiedBy>
  <cp:revision>674</cp:revision>
  <cp:lastPrinted>2020-11-09T02:27:20Z</cp:lastPrinted>
  <dcterms:created xsi:type="dcterms:W3CDTF">2020-09-25T04:57:45Z</dcterms:created>
  <dcterms:modified xsi:type="dcterms:W3CDTF">2021-05-01T00:20:05Z</dcterms:modified>
</cp:coreProperties>
</file>